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-114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4a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m4a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m4a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m4a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3.m4a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4.m4a"/><Relationship Id="rId2" Type="http://schemas.openxmlformats.org/officeDocument/2006/relationships/slideLayout" Target="../slideLayouts/slideLayout5.xml"/><Relationship Id="rId1" Type="http://schemas.openxmlformats.org/officeDocument/2006/relationships/audio" Target="../media/media4.m4a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5.m4a"/><Relationship Id="rId2" Type="http://schemas.openxmlformats.org/officeDocument/2006/relationships/slideLayout" Target="../slideLayouts/slideLayout5.xml"/><Relationship Id="rId1" Type="http://schemas.openxmlformats.org/officeDocument/2006/relationships/audio" Target="../media/media5.m4a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6.m4a"/><Relationship Id="rId2" Type="http://schemas.openxmlformats.org/officeDocument/2006/relationships/slideLayout" Target="../slideLayouts/slideLayout5.xml"/><Relationship Id="rId1" Type="http://schemas.openxmlformats.org/officeDocument/2006/relationships/audio" Target="../media/media6.m4a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7.m4a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7.m4a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s.muni.cz/elportal/estud/pedf/ps09/uvod_ped/web/obecna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8.m4a"/><Relationship Id="rId6" Type="http://schemas.openxmlformats.org/officeDocument/2006/relationships/image" Target="../media/image4.png"/><Relationship Id="rId5" Type="http://schemas.microsoft.com/office/2007/relationships/media" Target="../media/media8.m4a"/><Relationship Id="rId4" Type="http://schemas.openxmlformats.org/officeDocument/2006/relationships/hyperlink" Target="https://www.ucd.ie/t4cms/ucdtla0034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Pojmy pro edukaci dospělých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Andrea Rozkovcová</a:t>
            </a:r>
          </a:p>
          <a:p>
            <a:r>
              <a:rPr lang="cs-CZ" dirty="0"/>
              <a:t>Přednáška pro doktorandy TUL </a:t>
            </a:r>
          </a:p>
          <a:p>
            <a:r>
              <a:rPr lang="cs-CZ" dirty="0"/>
              <a:t>Červen 2020 </a:t>
            </a:r>
          </a:p>
          <a:p>
            <a:endParaRPr lang="cs-CZ" dirty="0"/>
          </a:p>
        </p:txBody>
      </p:sp>
      <p:pic>
        <p:nvPicPr>
          <p:cNvPr id="4" name="Zvuk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9078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861"/>
    </mc:Choice>
    <mc:Fallback>
      <p:transition spd="slow" advTm="8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Systém pedagogických pojmů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Následující pojmy lze považovat za základní systémové prvky pro edukaci. Vycházejí z teorie pedagogické, je však možné je úspěšně využít i v edukaci dospělých. Jedná se samozřejmě o zjednodušující přehled pro účely jednorázové přednáškové akce. </a:t>
            </a:r>
          </a:p>
          <a:p>
            <a:r>
              <a:rPr lang="cs-CZ" dirty="0" smtClean="0"/>
              <a:t>Cíle edukace</a:t>
            </a:r>
          </a:p>
          <a:p>
            <a:r>
              <a:rPr lang="cs-CZ" dirty="0" smtClean="0"/>
              <a:t>Podmínky edukace (vnitřní a vnější)</a:t>
            </a:r>
          </a:p>
          <a:p>
            <a:r>
              <a:rPr lang="cs-CZ" dirty="0" smtClean="0"/>
              <a:t>Prostředky edukace (materiální a nemateriální)</a:t>
            </a:r>
          </a:p>
          <a:p>
            <a:r>
              <a:rPr lang="cs-CZ" dirty="0" smtClean="0"/>
              <a:t>Výsledky edukace a její hodnocení</a:t>
            </a:r>
          </a:p>
          <a:p>
            <a:endParaRPr lang="cs-CZ" dirty="0"/>
          </a:p>
        </p:txBody>
      </p:sp>
      <p:pic>
        <p:nvPicPr>
          <p:cNvPr id="4" name="Zvuk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831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7552"/>
    </mc:Choice>
    <mc:Fallback>
      <p:transition spd="slow" advTm="275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edukace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Jaké cíle si v edukaci mohu klást? Jak o cílech při plánování edukace mohu přemýšlet?  </a:t>
            </a:r>
          </a:p>
          <a:p>
            <a:r>
              <a:rPr lang="cs-CZ" dirty="0" smtClean="0"/>
              <a:t>Dlouhodobé, střednědobé a krátkodobé cíle</a:t>
            </a:r>
          </a:p>
          <a:p>
            <a:r>
              <a:rPr lang="cs-CZ" dirty="0" smtClean="0"/>
              <a:t>Hlavní a vedlejší cíle</a:t>
            </a:r>
          </a:p>
          <a:p>
            <a:r>
              <a:rPr lang="cs-CZ" dirty="0" smtClean="0"/>
              <a:t>Kognitivní, afektivní, sociální, psychomotorické cíle</a:t>
            </a:r>
          </a:p>
          <a:p>
            <a:r>
              <a:rPr lang="cs-CZ" dirty="0" smtClean="0"/>
              <a:t>Znalostní, dovednostní, tvůrčí </a:t>
            </a:r>
          </a:p>
          <a:p>
            <a:pPr marL="0" indent="0">
              <a:buNone/>
            </a:pPr>
            <a:r>
              <a:rPr lang="cs-CZ" dirty="0" smtClean="0"/>
              <a:t> (Viz také taxonomie edukačních cílů.)</a:t>
            </a:r>
          </a:p>
          <a:p>
            <a:endParaRPr lang="cs-CZ" dirty="0"/>
          </a:p>
        </p:txBody>
      </p:sp>
      <p:pic>
        <p:nvPicPr>
          <p:cNvPr id="4" name="Zvuk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3934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41372"/>
    </mc:Choice>
    <mc:Fallback>
      <p:transition spd="slow" advTm="2413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 edukace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Vnitřní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Dosavadní dosažené znalosti a dovednosti </a:t>
            </a:r>
            <a:r>
              <a:rPr lang="cs-CZ" dirty="0" err="1" smtClean="0"/>
              <a:t>edukantů</a:t>
            </a:r>
            <a:endParaRPr lang="cs-CZ" dirty="0" smtClean="0"/>
          </a:p>
          <a:p>
            <a:r>
              <a:rPr lang="cs-CZ" dirty="0" smtClean="0"/>
              <a:t>Motivace </a:t>
            </a:r>
            <a:r>
              <a:rPr lang="cs-CZ" dirty="0" err="1" smtClean="0"/>
              <a:t>edukantů</a:t>
            </a:r>
            <a:endParaRPr lang="cs-CZ" dirty="0" smtClean="0"/>
          </a:p>
          <a:p>
            <a:r>
              <a:rPr lang="cs-CZ" dirty="0" smtClean="0"/>
              <a:t>Věkové zvláštnosti </a:t>
            </a:r>
            <a:r>
              <a:rPr lang="cs-CZ" dirty="0" err="1" smtClean="0"/>
              <a:t>edukantů</a:t>
            </a:r>
            <a:endParaRPr lang="cs-CZ" dirty="0" smtClean="0"/>
          </a:p>
          <a:p>
            <a:r>
              <a:rPr lang="cs-CZ" dirty="0" smtClean="0"/>
              <a:t>Osobnostní charakteristiky </a:t>
            </a:r>
            <a:r>
              <a:rPr lang="cs-CZ" dirty="0" err="1" smtClean="0"/>
              <a:t>edukantů</a:t>
            </a:r>
            <a:endParaRPr lang="cs-CZ" dirty="0" smtClean="0"/>
          </a:p>
          <a:p>
            <a:r>
              <a:rPr lang="cs-CZ" dirty="0" smtClean="0"/>
              <a:t>Další specifika </a:t>
            </a:r>
            <a:r>
              <a:rPr lang="cs-CZ" dirty="0" err="1" smtClean="0"/>
              <a:t>edukantů</a:t>
            </a:r>
            <a:r>
              <a:rPr lang="cs-CZ" dirty="0" smtClean="0"/>
              <a:t> (zájem, sociální dovednosti apod.) 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Vnější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Institucionální rámec edukace</a:t>
            </a:r>
          </a:p>
          <a:p>
            <a:r>
              <a:rPr lang="cs-CZ" dirty="0" smtClean="0"/>
              <a:t>Legislativní rámec edukace</a:t>
            </a:r>
          </a:p>
          <a:p>
            <a:r>
              <a:rPr lang="cs-CZ" dirty="0" smtClean="0"/>
              <a:t>Organizační pravidla a řády</a:t>
            </a:r>
          </a:p>
          <a:p>
            <a:r>
              <a:rPr lang="cs-CZ" dirty="0" smtClean="0"/>
              <a:t>Fyzický prostor pro edukaci</a:t>
            </a:r>
          </a:p>
          <a:p>
            <a:r>
              <a:rPr lang="cs-CZ" dirty="0" smtClean="0"/>
              <a:t>Časový rámec</a:t>
            </a:r>
          </a:p>
          <a:p>
            <a:r>
              <a:rPr lang="cs-CZ" dirty="0" smtClean="0"/>
              <a:t>Aj. </a:t>
            </a:r>
            <a:endParaRPr lang="cs-CZ" dirty="0"/>
          </a:p>
        </p:txBody>
      </p:sp>
      <p:pic>
        <p:nvPicPr>
          <p:cNvPr id="3" name="Zvuk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2690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69775"/>
    </mc:Choice>
    <mc:Fallback>
      <p:transition spd="slow" advTm="169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Prostředky edukace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Materiální 	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Didaktické pomůcky</a:t>
            </a:r>
          </a:p>
          <a:p>
            <a:r>
              <a:rPr lang="cs-CZ" dirty="0" smtClean="0"/>
              <a:t>Učebnice </a:t>
            </a:r>
          </a:p>
          <a:p>
            <a:r>
              <a:rPr lang="cs-CZ" dirty="0" smtClean="0"/>
              <a:t>Média </a:t>
            </a:r>
          </a:p>
          <a:p>
            <a:r>
              <a:rPr lang="cs-CZ" dirty="0" smtClean="0"/>
              <a:t>Předměty z reálného prostředí – nástroje, nářadí, stroje atd.  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Nemateriální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Metody </a:t>
            </a:r>
          </a:p>
          <a:p>
            <a:r>
              <a:rPr lang="cs-CZ" dirty="0" smtClean="0"/>
              <a:t>Organizační formy</a:t>
            </a:r>
          </a:p>
          <a:p>
            <a:r>
              <a:rPr lang="cs-CZ" dirty="0" smtClean="0"/>
              <a:t>Přístup </a:t>
            </a:r>
            <a:r>
              <a:rPr lang="cs-CZ" dirty="0" err="1" smtClean="0"/>
              <a:t>edukátora</a:t>
            </a:r>
            <a:endParaRPr lang="cs-CZ" dirty="0" smtClean="0"/>
          </a:p>
          <a:p>
            <a:r>
              <a:rPr lang="cs-CZ" dirty="0" smtClean="0"/>
              <a:t>Vyučovací styl </a:t>
            </a:r>
            <a:r>
              <a:rPr lang="cs-CZ" dirty="0" err="1" smtClean="0"/>
              <a:t>edukátora</a:t>
            </a:r>
            <a:endParaRPr lang="cs-CZ" dirty="0" smtClean="0"/>
          </a:p>
          <a:p>
            <a:r>
              <a:rPr lang="cs-CZ" dirty="0" smtClean="0"/>
              <a:t>Hodnocení edukace (viz samostatný </a:t>
            </a:r>
            <a:r>
              <a:rPr lang="cs-CZ" dirty="0" err="1" smtClean="0"/>
              <a:t>slide</a:t>
            </a:r>
            <a:r>
              <a:rPr lang="cs-CZ" dirty="0" smtClean="0"/>
              <a:t>) </a:t>
            </a:r>
            <a:endParaRPr lang="cs-CZ" dirty="0"/>
          </a:p>
        </p:txBody>
      </p:sp>
      <p:pic>
        <p:nvPicPr>
          <p:cNvPr id="7" name="Zvuk 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6801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5997"/>
    </mc:Choice>
    <mc:Fallback>
      <p:transition spd="slow" advTm="3359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hodnocení edukace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Výsledky edukace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Výsledek v ideálním případě = cíl edukace</a:t>
            </a:r>
          </a:p>
          <a:p>
            <a:r>
              <a:rPr lang="cs-CZ" dirty="0" smtClean="0"/>
              <a:t>Často cíl nabývá jiných finálních kvalit – lepších / horších / jiných </a:t>
            </a:r>
          </a:p>
          <a:p>
            <a:r>
              <a:rPr lang="cs-CZ" dirty="0" smtClean="0"/>
              <a:t>Mohou se dostavit nečekané efekty edukace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Hodnocení edukace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Normativní</a:t>
            </a:r>
          </a:p>
          <a:p>
            <a:r>
              <a:rPr lang="cs-CZ" dirty="0" smtClean="0"/>
              <a:t>Formativní </a:t>
            </a:r>
          </a:p>
          <a:p>
            <a:r>
              <a:rPr lang="cs-CZ" dirty="0" err="1" smtClean="0"/>
              <a:t>Sumativní</a:t>
            </a:r>
            <a:r>
              <a:rPr lang="cs-CZ" dirty="0" smtClean="0"/>
              <a:t> </a:t>
            </a:r>
          </a:p>
          <a:p>
            <a:endParaRPr lang="cs-CZ" dirty="0"/>
          </a:p>
          <a:p>
            <a:r>
              <a:rPr lang="cs-CZ" dirty="0" smtClean="0"/>
              <a:t>Kriteriální systémy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V současné teorii je za nejvýhodnější považováno formativní hodnocení v kombinaci s kriteriálními systémy. </a:t>
            </a:r>
            <a:endParaRPr lang="cs-CZ" dirty="0"/>
          </a:p>
        </p:txBody>
      </p:sp>
      <p:pic>
        <p:nvPicPr>
          <p:cNvPr id="7" name="Zvuk 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6370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3869"/>
    </mc:Choice>
    <mc:Fallback>
      <p:transition spd="slow" advTm="2238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Souvislosti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Pro stanovení cílů využiji informací o závazném kurikulu edukace (v případě formální edukace – např. sylabus) </a:t>
            </a:r>
          </a:p>
          <a:p>
            <a:r>
              <a:rPr lang="cs-CZ" dirty="0" smtClean="0"/>
              <a:t>Vezmu v potaz podmínky edukace:</a:t>
            </a:r>
          </a:p>
          <a:p>
            <a:pPr lvl="1"/>
            <a:r>
              <a:rPr lang="cs-CZ" dirty="0" smtClean="0"/>
              <a:t>Seznámím se s cílovou skupinou (specifika věková, znalostní aj.) a jejími potřebami.</a:t>
            </a:r>
          </a:p>
          <a:p>
            <a:pPr lvl="1"/>
            <a:r>
              <a:rPr lang="cs-CZ" dirty="0" smtClean="0"/>
              <a:t>Zvážím, zda mohu vnější podmínky modifikovat ve prospěch plánované edukace. Zvážím, zda a jak využiji při plánování edukace informace o vnitřních podmínkách (specifika </a:t>
            </a:r>
            <a:r>
              <a:rPr lang="cs-CZ" dirty="0" err="1" smtClean="0"/>
              <a:t>edukantů</a:t>
            </a:r>
            <a:r>
              <a:rPr lang="cs-CZ" dirty="0" smtClean="0"/>
              <a:t>).</a:t>
            </a:r>
          </a:p>
          <a:p>
            <a:r>
              <a:rPr lang="cs-CZ" dirty="0" smtClean="0"/>
              <a:t>Zvolím vhodné prostředky edukace pro dosažení stanovených cílů.</a:t>
            </a:r>
          </a:p>
          <a:p>
            <a:r>
              <a:rPr lang="cs-CZ" dirty="0" smtClean="0"/>
              <a:t>Plánuji hodnocení edukace. Výhodné jsou tzv. „kriteriální systémy“, podle kterých se </a:t>
            </a:r>
            <a:r>
              <a:rPr lang="cs-CZ" dirty="0" err="1" smtClean="0"/>
              <a:t>edukanti</a:t>
            </a:r>
            <a:r>
              <a:rPr lang="cs-CZ" dirty="0" smtClean="0"/>
              <a:t> mohou v procesu edukace řídit a díky nimž lze efektivněji podávat zpětnou vazbu k probíhajícímu procesu učení. </a:t>
            </a:r>
            <a:endParaRPr lang="cs-CZ" dirty="0"/>
          </a:p>
        </p:txBody>
      </p:sp>
      <p:pic>
        <p:nvPicPr>
          <p:cNvPr id="2" name="Zvuk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0231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4227"/>
    </mc:Choice>
    <mc:Fallback>
      <p:transition spd="slow" advTm="1742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Doporučená literatura k samostudiu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Blížkovský</a:t>
            </a:r>
            <a:r>
              <a:rPr lang="cs-CZ" dirty="0"/>
              <a:t>, B. (1992). </a:t>
            </a:r>
            <a:r>
              <a:rPr lang="cs-CZ" i="1" dirty="0"/>
              <a:t>Systémová pedagogika.</a:t>
            </a:r>
            <a:r>
              <a:rPr lang="cs-CZ" dirty="0"/>
              <a:t> Ostrava: </a:t>
            </a:r>
            <a:r>
              <a:rPr lang="cs-CZ" dirty="0" err="1"/>
              <a:t>Amosium</a:t>
            </a:r>
            <a:r>
              <a:rPr lang="cs-CZ" dirty="0"/>
              <a:t>.</a:t>
            </a:r>
          </a:p>
          <a:p>
            <a:r>
              <a:rPr lang="cs-CZ" dirty="0" smtClean="0"/>
              <a:t>Janík</a:t>
            </a:r>
            <a:r>
              <a:rPr lang="cs-CZ" dirty="0"/>
              <a:t>, T., &amp; </a:t>
            </a:r>
            <a:r>
              <a:rPr lang="cs-CZ" dirty="0" err="1"/>
              <a:t>Rabušicová</a:t>
            </a:r>
            <a:r>
              <a:rPr lang="cs-CZ" dirty="0"/>
              <a:t>, </a:t>
            </a:r>
            <a:r>
              <a:rPr lang="cs-CZ" dirty="0" err="1"/>
              <a:t>M.Průcha</a:t>
            </a:r>
            <a:r>
              <a:rPr lang="cs-CZ" dirty="0"/>
              <a:t>, J. (Ed.). (2009). </a:t>
            </a:r>
            <a:r>
              <a:rPr lang="cs-CZ" i="1" dirty="0"/>
              <a:t>Pedagogická encyklopedie</a:t>
            </a:r>
            <a:r>
              <a:rPr lang="cs-CZ" dirty="0"/>
              <a:t>. Praha: Portál.</a:t>
            </a:r>
          </a:p>
          <a:p>
            <a:r>
              <a:rPr lang="cs-CZ" dirty="0"/>
              <a:t>POSPÍŠIL, R.  (2009). </a:t>
            </a:r>
            <a:r>
              <a:rPr lang="cs-CZ" i="1" dirty="0"/>
              <a:t>Obecná pedagogika.</a:t>
            </a:r>
            <a:r>
              <a:rPr lang="cs-CZ" dirty="0"/>
              <a:t> [online]. Dostupné z </a:t>
            </a:r>
            <a:r>
              <a:rPr lang="cs-CZ" u="sng" dirty="0">
                <a:hlinkClick r:id="rId3"/>
              </a:rPr>
              <a:t>https://</a:t>
            </a:r>
            <a:r>
              <a:rPr lang="cs-CZ" u="sng" dirty="0" smtClean="0">
                <a:hlinkClick r:id="rId3"/>
              </a:rPr>
              <a:t>is.muni.cz/elportal/estud/pedf/ps09/uvod_ped/web/obecna.html</a:t>
            </a:r>
            <a:endParaRPr lang="cs-CZ" u="sng" dirty="0" smtClean="0"/>
          </a:p>
          <a:p>
            <a:r>
              <a:rPr lang="cs-CZ" dirty="0" err="1"/>
              <a:t>O’Neill</a:t>
            </a:r>
            <a:r>
              <a:rPr lang="cs-CZ" dirty="0"/>
              <a:t>, G., Murphy F. (2010). </a:t>
            </a:r>
            <a:r>
              <a:rPr lang="en-US" dirty="0"/>
              <a:t>Guide to Taxonomies of Learning</a:t>
            </a:r>
            <a:r>
              <a:rPr lang="cs-CZ" dirty="0"/>
              <a:t>. </a:t>
            </a:r>
            <a:r>
              <a:rPr lang="en-US" dirty="0"/>
              <a:t>UCD T</a:t>
            </a:r>
            <a:r>
              <a:rPr lang="cs-CZ" dirty="0" err="1"/>
              <a:t>eaching</a:t>
            </a:r>
            <a:r>
              <a:rPr lang="cs-CZ" dirty="0"/>
              <a:t> and</a:t>
            </a:r>
            <a:r>
              <a:rPr lang="en-US" dirty="0"/>
              <a:t> L</a:t>
            </a:r>
            <a:r>
              <a:rPr lang="cs-CZ" dirty="0" err="1"/>
              <a:t>earning</a:t>
            </a:r>
            <a:r>
              <a:rPr lang="en-US" dirty="0"/>
              <a:t>/ R</a:t>
            </a:r>
            <a:r>
              <a:rPr lang="cs-CZ" dirty="0" err="1"/>
              <a:t>esources</a:t>
            </a:r>
            <a:r>
              <a:rPr lang="cs-CZ" dirty="0"/>
              <a:t>. Dostupné z </a:t>
            </a:r>
            <a:r>
              <a:rPr lang="cs-CZ" dirty="0">
                <a:hlinkClick r:id="rId4"/>
              </a:rPr>
              <a:t>https://www.ucd.ie/t4cms/ucdtla0034.pdf</a:t>
            </a:r>
            <a:endParaRPr lang="cs-CZ" dirty="0"/>
          </a:p>
          <a:p>
            <a:r>
              <a:rPr lang="cs-CZ" dirty="0" smtClean="0"/>
              <a:t>Průcha</a:t>
            </a:r>
            <a:r>
              <a:rPr lang="cs-CZ" dirty="0"/>
              <a:t>, J., Walterová, E., &amp; Mareš, J. (2009). </a:t>
            </a:r>
            <a:r>
              <a:rPr lang="cs-CZ" i="1" dirty="0"/>
              <a:t>Pedagogický slovník.</a:t>
            </a:r>
            <a:r>
              <a:rPr lang="cs-CZ" dirty="0"/>
              <a:t> Praha: Portál</a:t>
            </a:r>
            <a:r>
              <a:rPr lang="cs-CZ" dirty="0" smtClean="0"/>
              <a:t>.</a:t>
            </a:r>
          </a:p>
          <a:p>
            <a:r>
              <a:rPr lang="cs-CZ" dirty="0"/>
              <a:t>Skalková, J. (2007). </a:t>
            </a:r>
            <a:r>
              <a:rPr lang="cs-CZ" i="1" dirty="0"/>
              <a:t>Obecná didaktika: vyučovací proces : učivo a jeho výběr : metody : organizační formy vyučování</a:t>
            </a:r>
            <a:r>
              <a:rPr lang="cs-CZ" dirty="0"/>
              <a:t> (2. </a:t>
            </a:r>
            <a:r>
              <a:rPr lang="cs-CZ" dirty="0" err="1"/>
              <a:t>rozš</a:t>
            </a:r>
            <a:r>
              <a:rPr lang="cs-CZ" dirty="0"/>
              <a:t>. a </a:t>
            </a:r>
            <a:r>
              <a:rPr lang="cs-CZ" dirty="0" err="1"/>
              <a:t>aktualiz</a:t>
            </a:r>
            <a:r>
              <a:rPr lang="cs-CZ" dirty="0"/>
              <a:t>. </a:t>
            </a:r>
            <a:r>
              <a:rPr lang="cs-CZ" dirty="0" err="1"/>
              <a:t>vyd</a:t>
            </a:r>
            <a:r>
              <a:rPr lang="cs-CZ" dirty="0"/>
              <a:t>). Praha: </a:t>
            </a:r>
            <a:r>
              <a:rPr lang="cs-CZ" dirty="0" err="1"/>
              <a:t>Grada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Zvuk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3297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2987"/>
    </mc:Choice>
    <mc:Fallback>
      <p:transition spd="slow" advTm="629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erlí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126</TotalTime>
  <Words>384</Words>
  <Application>Microsoft Office PowerPoint</Application>
  <PresentationFormat>Vlastní</PresentationFormat>
  <Paragraphs>70</Paragraphs>
  <Slides>8</Slides>
  <Notes>0</Notes>
  <HiddenSlides>0</HiddenSlides>
  <MMClips>8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Berlín</vt:lpstr>
      <vt:lpstr>Pojmy pro edukaci dospělých</vt:lpstr>
      <vt:lpstr>Systém pedagogických pojmů </vt:lpstr>
      <vt:lpstr>Cíle edukace</vt:lpstr>
      <vt:lpstr>Podmínky edukace </vt:lpstr>
      <vt:lpstr>Prostředky edukace</vt:lpstr>
      <vt:lpstr>Výsledky a hodnocení edukace</vt:lpstr>
      <vt:lpstr>Souvislosti</vt:lpstr>
      <vt:lpstr>Doporučená literatura k samostudiu</vt:lpstr>
    </vt:vector>
  </TitlesOfParts>
  <Company>Technická univerzita v Liberci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Pojmy pro edukaci dospělých</dc:title>
  <dc:creator>Andrea Rozkovcová</dc:creator>
  <cp:lastModifiedBy>Markétka</cp:lastModifiedBy>
  <cp:revision>9</cp:revision>
  <dcterms:created xsi:type="dcterms:W3CDTF">2020-08-12T12:13:17Z</dcterms:created>
  <dcterms:modified xsi:type="dcterms:W3CDTF">2020-10-07T11:47:00Z</dcterms:modified>
</cp:coreProperties>
</file>