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83" r:id="rId1"/>
  </p:sldMasterIdLst>
  <p:sldIdLst>
    <p:sldId id="256" r:id="rId2"/>
    <p:sldId id="267" r:id="rId3"/>
    <p:sldId id="283" r:id="rId4"/>
    <p:sldId id="284" r:id="rId5"/>
    <p:sldId id="285" r:id="rId6"/>
    <p:sldId id="287" r:id="rId7"/>
    <p:sldId id="288" r:id="rId8"/>
    <p:sldId id="289" r:id="rId9"/>
    <p:sldId id="290" r:id="rId10"/>
    <p:sldId id="273" r:id="rId11"/>
    <p:sldId id="278" r:id="rId12"/>
    <p:sldId id="279" r:id="rId13"/>
    <p:sldId id="260" r:id="rId14"/>
  </p:sldIdLst>
  <p:sldSz cx="12192000" cy="6858000"/>
  <p:notesSz cx="6797675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-114" y="-3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smtClean="0"/>
              <a:pPr/>
              <a:t>10/7/2020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61686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pPr/>
              <a:t>10/7/2020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79220731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pPr/>
              <a:t>10/7/2020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166375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pPr/>
              <a:t>10/7/2020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4043905513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pPr/>
              <a:t>10/7/2020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0918126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pPr/>
              <a:t>10/7/2020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72276606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 s obráz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pPr/>
              <a:t>10/7/2020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35347730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smtClean="0"/>
              <a:pPr/>
              <a:t>10/7/2020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860954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E26F7E3A-B166-407D-9866-32884E7D5B37}" type="datetimeFigureOut">
              <a:rPr lang="en-US" smtClean="0"/>
              <a:pPr/>
              <a:t>10/7/2020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80337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pPr/>
              <a:t>10/7/2020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08937955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smtClean="0"/>
              <a:pPr/>
              <a:t>10/7/2020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13135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smtClean="0"/>
              <a:pPr/>
              <a:t>10/7/2020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38191181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smtClean="0"/>
              <a:pPr/>
              <a:t>10/7/2020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98796335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smtClean="0"/>
              <a:pPr/>
              <a:t>10/7/2020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73845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smtClean="0"/>
              <a:pPr/>
              <a:t>10/7/2020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24144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BBEA6-7C60-4B02-AE87-00D78D8422AF}" type="datetimeFigureOut">
              <a:rPr lang="en-US" smtClean="0"/>
              <a:pPr/>
              <a:t>10/7/2020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64767900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smtClean="0"/>
              <a:pPr/>
              <a:t>10/7/2020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60350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24D31-43A5-475A-80CF-332C9F6DCF35}" type="datetimeFigureOut">
              <a:rPr lang="en-US" smtClean="0"/>
              <a:pPr/>
              <a:t>10/7/2020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5707924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84" r:id="rId1"/>
    <p:sldLayoutId id="2147483885" r:id="rId2"/>
    <p:sldLayoutId id="2147483886" r:id="rId3"/>
    <p:sldLayoutId id="2147483887" r:id="rId4"/>
    <p:sldLayoutId id="2147483888" r:id="rId5"/>
    <p:sldLayoutId id="2147483889" r:id="rId6"/>
    <p:sldLayoutId id="2147483890" r:id="rId7"/>
    <p:sldLayoutId id="2147483891" r:id="rId8"/>
    <p:sldLayoutId id="2147483892" r:id="rId9"/>
    <p:sldLayoutId id="2147483893" r:id="rId10"/>
    <p:sldLayoutId id="2147483894" r:id="rId11"/>
    <p:sldLayoutId id="2147483895" r:id="rId12"/>
    <p:sldLayoutId id="2147483896" r:id="rId13"/>
    <p:sldLayoutId id="2147483897" r:id="rId14"/>
    <p:sldLayoutId id="2147483898" r:id="rId15"/>
    <p:sldLayoutId id="2147483899" r:id="rId16"/>
    <p:sldLayoutId id="2147483900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lincs.ed.gov/sites/default/files/11_%20TEAL_Adult_Learning_Theory.pdf" TargetMode="External"/><Relationship Id="rId2" Type="http://schemas.openxmlformats.org/officeDocument/2006/relationships/hyperlink" Target="https://www.youtube.com/watch?v=2hbZM1kq6rQ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cs-CZ" sz="3200" dirty="0" err="1" smtClean="0"/>
              <a:t>Malcolm</a:t>
            </a:r>
            <a:r>
              <a:rPr lang="cs-CZ" sz="3200" dirty="0" smtClean="0"/>
              <a:t> </a:t>
            </a:r>
            <a:r>
              <a:rPr lang="cs-CZ" sz="3200" dirty="0" err="1" smtClean="0"/>
              <a:t>Knowles</a:t>
            </a:r>
            <a:r>
              <a:rPr lang="cs-CZ" sz="3200" dirty="0" smtClean="0"/>
              <a:t> – Andragogika jako teorie vzdělávání dospělých </a:t>
            </a:r>
            <a:br>
              <a:rPr lang="cs-CZ" sz="3200" dirty="0" smtClean="0"/>
            </a:br>
            <a:r>
              <a:rPr lang="cs-CZ" sz="3200" dirty="0" smtClean="0"/>
              <a:t>		</a:t>
            </a:r>
            <a:endParaRPr lang="cs-CZ" sz="32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 smtClean="0"/>
              <a:t>Andrea Rozkovcová</a:t>
            </a:r>
          </a:p>
          <a:p>
            <a:r>
              <a:rPr lang="cs-CZ" dirty="0" smtClean="0"/>
              <a:t>Přednáška pro doktorandy TUL </a:t>
            </a:r>
          </a:p>
          <a:p>
            <a:r>
              <a:rPr lang="cs-CZ" dirty="0" smtClean="0"/>
              <a:t>Červen 2020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88107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Implikace pro praxi</a:t>
            </a:r>
            <a:endParaRPr lang="cs-CZ" sz="3200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b="1" dirty="0" smtClean="0">
                <a:solidFill>
                  <a:schemeClr val="accent3">
                    <a:lumMod val="50000"/>
                  </a:schemeClr>
                </a:solidFill>
              </a:rPr>
              <a:t>závislost, nezávislost </a:t>
            </a:r>
            <a:r>
              <a:rPr lang="cs-CZ" dirty="0" smtClean="0"/>
              <a:t>(děti jsou ve své závislosti dospělými často podporovány; není vhodný přístup pro dospělé) = tvoří se </a:t>
            </a:r>
            <a:r>
              <a:rPr lang="cs-CZ" dirty="0" err="1" smtClean="0"/>
              <a:t>self</a:t>
            </a:r>
            <a:r>
              <a:rPr lang="cs-CZ" dirty="0" smtClean="0"/>
              <a:t>-koncept závislosti</a:t>
            </a:r>
          </a:p>
          <a:p>
            <a:r>
              <a:rPr lang="cs-CZ" b="1" dirty="0" smtClean="0">
                <a:solidFill>
                  <a:schemeClr val="accent3">
                    <a:lumMod val="50000"/>
                  </a:schemeClr>
                </a:solidFill>
              </a:rPr>
              <a:t>změna v dospělé roli</a:t>
            </a:r>
            <a:r>
              <a:rPr lang="cs-CZ" b="1" dirty="0" smtClean="0">
                <a:solidFill>
                  <a:srgbClr val="0070C0"/>
                </a:solidFill>
              </a:rPr>
              <a:t> </a:t>
            </a:r>
            <a:r>
              <a:rPr lang="cs-CZ" dirty="0" smtClean="0"/>
              <a:t>– dospělý je „ten, kdo koná, produkuje“… změna pojetí učení směrem k praktické aplikaci (když je to důležité, pak v kontextu teoretických poznatků)</a:t>
            </a:r>
          </a:p>
          <a:p>
            <a:r>
              <a:rPr lang="cs-CZ" b="1" dirty="0" smtClean="0">
                <a:solidFill>
                  <a:schemeClr val="accent3">
                    <a:lumMod val="50000"/>
                  </a:schemeClr>
                </a:solidFill>
              </a:rPr>
              <a:t>„</a:t>
            </a:r>
            <a:r>
              <a:rPr lang="cs-CZ" b="1" dirty="0" err="1" smtClean="0">
                <a:solidFill>
                  <a:schemeClr val="accent3">
                    <a:lumMod val="50000"/>
                  </a:schemeClr>
                </a:solidFill>
              </a:rPr>
              <a:t>self-directing</a:t>
            </a:r>
            <a:r>
              <a:rPr lang="cs-CZ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cs-CZ" b="1" dirty="0" err="1" smtClean="0">
                <a:solidFill>
                  <a:schemeClr val="accent3">
                    <a:lumMod val="50000"/>
                  </a:schemeClr>
                </a:solidFill>
              </a:rPr>
              <a:t>adult</a:t>
            </a:r>
            <a:r>
              <a:rPr lang="cs-CZ" b="1" dirty="0" smtClean="0">
                <a:solidFill>
                  <a:schemeClr val="accent3">
                    <a:lumMod val="50000"/>
                  </a:schemeClr>
                </a:solidFill>
              </a:rPr>
              <a:t>“ </a:t>
            </a:r>
            <a:r>
              <a:rPr lang="cs-CZ" dirty="0" smtClean="0"/>
              <a:t>– ten, kdo sám určuje své cesty učení, života</a:t>
            </a:r>
          </a:p>
          <a:p>
            <a:r>
              <a:rPr lang="cs-CZ" b="1" dirty="0" smtClean="0">
                <a:solidFill>
                  <a:schemeClr val="accent3">
                    <a:lumMod val="50000"/>
                  </a:schemeClr>
                </a:solidFill>
              </a:rPr>
              <a:t>překonat vlivy školy </a:t>
            </a:r>
            <a:r>
              <a:rPr lang="cs-CZ" dirty="0" smtClean="0"/>
              <a:t>– např. </a:t>
            </a:r>
            <a:r>
              <a:rPr lang="cs-CZ" dirty="0" err="1" smtClean="0"/>
              <a:t>demotivovanost</a:t>
            </a:r>
            <a:r>
              <a:rPr lang="cs-CZ" dirty="0" smtClean="0"/>
              <a:t> k učení, strach ze zkoušení, nevhodné návyky učení se faktům bez porozumění apod.; často pak dospělí svými výsledky překvapí sebe i učitele = roste chuť do učení</a:t>
            </a:r>
          </a:p>
          <a:p>
            <a:pPr marL="0" indent="0">
              <a:buNone/>
            </a:pPr>
            <a:r>
              <a:rPr lang="cs-CZ" b="1" dirty="0" smtClean="0"/>
              <a:t>Zopakujme si: Jak vyučovat dospělé? Jak jim usnadnit učení? Jaké přístupy a prostředky pro dospělé volit? 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xmlns="" val="3887536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/>
              <a:t>Orientace pro vzdělavatele </a:t>
            </a:r>
            <a:r>
              <a:rPr lang="cs-CZ" sz="3200" dirty="0" smtClean="0"/>
              <a:t>dospělých – principy vyučování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49808" lvl="1" indent="-457200">
              <a:buFont typeface="+mj-lt"/>
              <a:buAutoNum type="arabicPeriod"/>
            </a:pPr>
            <a:r>
              <a:rPr lang="cs-CZ" dirty="0" smtClean="0"/>
              <a:t>Učitel poskytuje prostor pro seberealizaci</a:t>
            </a:r>
          </a:p>
          <a:p>
            <a:pPr marL="749808" lvl="1" indent="-457200">
              <a:buFont typeface="+mj-lt"/>
              <a:buAutoNum type="arabicPeriod"/>
            </a:pPr>
            <a:r>
              <a:rPr lang="cs-CZ" dirty="0" smtClean="0"/>
              <a:t>Učitel poskytuje prostor pro upřesnění aspirací na změnu – ve znalostech, dovednostech, postojích</a:t>
            </a:r>
          </a:p>
          <a:p>
            <a:pPr marL="749808" lvl="1" indent="-457200">
              <a:buFont typeface="+mj-lt"/>
              <a:buAutoNum type="arabicPeriod"/>
            </a:pPr>
            <a:r>
              <a:rPr lang="cs-CZ" dirty="0" smtClean="0"/>
              <a:t>Učitel pomáhá učícímu se diagnostikovat mezeru mezi tím, co umí, a tím, co se má naučit</a:t>
            </a:r>
          </a:p>
          <a:p>
            <a:pPr marL="749808" lvl="1" indent="-457200">
              <a:buFont typeface="+mj-lt"/>
              <a:buAutoNum type="arabicPeriod"/>
            </a:pPr>
            <a:r>
              <a:rPr lang="cs-CZ" dirty="0" smtClean="0"/>
              <a:t>Učitel pomáhá diagnostikovat problémy učícího se</a:t>
            </a:r>
          </a:p>
          <a:p>
            <a:pPr marL="749808" lvl="1" indent="-457200">
              <a:buFont typeface="+mj-lt"/>
              <a:buAutoNum type="arabicPeriod"/>
            </a:pPr>
            <a:r>
              <a:rPr lang="cs-CZ" dirty="0" smtClean="0"/>
              <a:t>Učitel zajišťuje vhodné a bezpečné prostředí</a:t>
            </a:r>
          </a:p>
          <a:p>
            <a:pPr marL="749808" lvl="1" indent="-457200">
              <a:buFont typeface="+mj-lt"/>
              <a:buAutoNum type="arabicPeriod"/>
            </a:pPr>
            <a:r>
              <a:rPr lang="cs-CZ" dirty="0" smtClean="0"/>
              <a:t>Učitel dává najevo úctu a respekt k učícímu se</a:t>
            </a:r>
          </a:p>
          <a:p>
            <a:pPr marL="749808" lvl="1" indent="-457200">
              <a:buFont typeface="+mj-lt"/>
              <a:buAutoNum type="arabicPeriod"/>
            </a:pPr>
            <a:r>
              <a:rPr lang="cs-CZ" dirty="0" smtClean="0"/>
              <a:t>Učitel usnadňuje vznik důvěry mezi učícími se a prostředí pomoci</a:t>
            </a:r>
          </a:p>
          <a:p>
            <a:pPr marL="749808" lvl="1" indent="-457200">
              <a:buFont typeface="+mj-lt"/>
              <a:buAutoNum type="arabicPeriod"/>
            </a:pPr>
            <a:r>
              <a:rPr lang="cs-CZ" dirty="0" smtClean="0"/>
              <a:t>Učitel projevuje své emoce a je </a:t>
            </a:r>
            <a:r>
              <a:rPr lang="cs-CZ" dirty="0" err="1" smtClean="0"/>
              <a:t>spoluučícím</a:t>
            </a:r>
            <a:r>
              <a:rPr lang="cs-CZ" dirty="0" smtClean="0"/>
              <a:t> se ve skupině</a:t>
            </a:r>
          </a:p>
          <a:p>
            <a:pPr marL="749808" lvl="1" indent="-457200">
              <a:buFont typeface="+mj-lt"/>
              <a:buAutoNum type="arabicPeriod"/>
            </a:pPr>
            <a:endParaRPr lang="cs-CZ" dirty="0" smtClean="0"/>
          </a:p>
          <a:p>
            <a:pPr marL="749808" lvl="1" indent="-457200">
              <a:buFont typeface="+mj-lt"/>
              <a:buAutoNum type="arabicPeriod"/>
            </a:pPr>
            <a:endParaRPr lang="cs-CZ" dirty="0" smtClean="0"/>
          </a:p>
          <a:p>
            <a:pPr marL="749808" lvl="1" indent="-457200">
              <a:buFont typeface="+mj-lt"/>
              <a:buAutoNum type="arabicPeriod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5574883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/>
              <a:t>Orientace pro vzdělavatele </a:t>
            </a:r>
            <a:r>
              <a:rPr lang="cs-CZ" sz="3200" dirty="0" smtClean="0"/>
              <a:t>dospělých – principy vyučování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749808" lvl="1" indent="-457200">
              <a:buFont typeface="+mj-lt"/>
              <a:buAutoNum type="arabicPeriod" startAt="9"/>
            </a:pPr>
            <a:r>
              <a:rPr lang="cs-CZ" dirty="0" smtClean="0"/>
              <a:t>Učitel pomáhá učícím se najít vlastní cíle učení – v potaz se berou potřeby učícího se, instituce, učitele, obsahu a společnosti</a:t>
            </a:r>
          </a:p>
          <a:p>
            <a:pPr marL="749808" lvl="1" indent="-457200">
              <a:buFont typeface="+mj-lt"/>
              <a:buAutoNum type="arabicPeriod" startAt="9"/>
            </a:pPr>
            <a:r>
              <a:rPr lang="cs-CZ" dirty="0" smtClean="0"/>
              <a:t>Učitel nabízí a inspiruje</a:t>
            </a:r>
          </a:p>
          <a:p>
            <a:pPr marL="749808" lvl="1" indent="-457200">
              <a:buFont typeface="+mj-lt"/>
              <a:buAutoNum type="arabicPeriod" startAt="9"/>
            </a:pPr>
            <a:r>
              <a:rPr lang="cs-CZ" dirty="0" smtClean="0"/>
              <a:t>Učitel pomáhá učícím se s organizací – projektové skupiny, týmy učící se-vyučující, nezávislé učení apod.</a:t>
            </a:r>
          </a:p>
          <a:p>
            <a:pPr marL="749808" lvl="1" indent="-457200">
              <a:buFont typeface="+mj-lt"/>
              <a:buAutoNum type="arabicPeriod" startAt="9"/>
            </a:pPr>
            <a:r>
              <a:rPr lang="cs-CZ" dirty="0" smtClean="0"/>
              <a:t>Učitel pomáhá zapojit zkušenost učících se do procesu učení – používá metody diskuze, hraní rolí, případové studie apod.</a:t>
            </a:r>
          </a:p>
          <a:p>
            <a:pPr marL="749808" lvl="1" indent="-457200">
              <a:buFont typeface="+mj-lt"/>
              <a:buAutoNum type="arabicPeriod" startAt="9"/>
            </a:pPr>
            <a:r>
              <a:rPr lang="cs-CZ" dirty="0" smtClean="0"/>
              <a:t>Učitel je schopen předávat své zkušenosti a expertní znalosti/dovednosti na úrovni, kterou je učící se jedinec schopen zvládnout</a:t>
            </a:r>
          </a:p>
          <a:p>
            <a:pPr marL="749808" lvl="1" indent="-457200">
              <a:buFont typeface="+mj-lt"/>
              <a:buAutoNum type="arabicPeriod" startAt="9"/>
            </a:pPr>
            <a:r>
              <a:rPr lang="cs-CZ" dirty="0" smtClean="0"/>
              <a:t>Učitel dokáže poskytnout prostor učícím se zapojit novou látku do smysluplné nové zkušenosti (v případě andragogiky např. formou tvorby portfolia, kde úkoly poskytují možnost propojit teorii a praxi)</a:t>
            </a:r>
          </a:p>
          <a:p>
            <a:pPr marL="749808" lvl="1" indent="-457200">
              <a:buFont typeface="+mj-lt"/>
              <a:buAutoNum type="arabicPeriod" startAt="9"/>
            </a:pPr>
            <a:r>
              <a:rPr lang="cs-CZ" dirty="0" smtClean="0"/>
              <a:t>Učitel s učícími se formulují společně kritéria hodnocení pokroku</a:t>
            </a:r>
          </a:p>
          <a:p>
            <a:pPr marL="749808" lvl="1" indent="-457200">
              <a:buFont typeface="+mj-lt"/>
              <a:buAutoNum type="arabicPeriod" startAt="9"/>
            </a:pPr>
            <a:r>
              <a:rPr lang="cs-CZ" dirty="0" smtClean="0"/>
              <a:t>Učitel pomáhá učícímu se nacházet nástroje/procesy sebehodnocení dle nalezených a vzájemně odsouhlasených kritérií</a:t>
            </a:r>
          </a:p>
          <a:p>
            <a:pPr marL="749808" lvl="1" indent="-457200">
              <a:buFont typeface="+mj-lt"/>
              <a:buAutoNum type="arabicPeriod" startAt="9"/>
            </a:pPr>
            <a:endParaRPr lang="cs-CZ" dirty="0" smtClean="0"/>
          </a:p>
          <a:p>
            <a:pPr marL="749808" lvl="1" indent="-457200">
              <a:buFont typeface="+mj-lt"/>
              <a:buAutoNum type="arabicPeriod" startAt="9"/>
            </a:pPr>
            <a:endParaRPr lang="cs-CZ" dirty="0" smtClean="0"/>
          </a:p>
          <a:p>
            <a:pPr marL="749808" lvl="1" indent="-457200">
              <a:buFont typeface="+mj-lt"/>
              <a:buAutoNum type="arabicPeriod" startAt="9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8498671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Zdroje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err="1" smtClean="0"/>
              <a:t>Knowles</a:t>
            </a:r>
            <a:r>
              <a:rPr lang="cs-CZ" dirty="0" smtClean="0"/>
              <a:t>, </a:t>
            </a:r>
            <a:r>
              <a:rPr lang="cs-CZ" dirty="0"/>
              <a:t>M. S. (1980/1988). </a:t>
            </a:r>
            <a:r>
              <a:rPr lang="cs-CZ" i="1" dirty="0" err="1"/>
              <a:t>The</a:t>
            </a:r>
            <a:r>
              <a:rPr lang="cs-CZ" i="1" dirty="0"/>
              <a:t> </a:t>
            </a:r>
            <a:r>
              <a:rPr lang="cs-CZ" i="1" dirty="0" err="1"/>
              <a:t>Modern</a:t>
            </a:r>
            <a:r>
              <a:rPr lang="cs-CZ" i="1" dirty="0"/>
              <a:t> </a:t>
            </a:r>
            <a:r>
              <a:rPr lang="cs-CZ" i="1" dirty="0" err="1"/>
              <a:t>Practice</a:t>
            </a:r>
            <a:r>
              <a:rPr lang="cs-CZ" i="1" dirty="0"/>
              <a:t> </a:t>
            </a:r>
            <a:r>
              <a:rPr lang="cs-CZ" i="1" dirty="0" err="1"/>
              <a:t>of</a:t>
            </a:r>
            <a:r>
              <a:rPr lang="cs-CZ" i="1" dirty="0"/>
              <a:t> </a:t>
            </a:r>
            <a:r>
              <a:rPr lang="cs-CZ" i="1" dirty="0" err="1"/>
              <a:t>Adult</a:t>
            </a:r>
            <a:r>
              <a:rPr lang="cs-CZ" i="1" dirty="0"/>
              <a:t> </a:t>
            </a:r>
            <a:r>
              <a:rPr lang="cs-CZ" i="1" dirty="0" err="1"/>
              <a:t>Education</a:t>
            </a:r>
            <a:r>
              <a:rPr lang="cs-CZ" i="1" dirty="0"/>
              <a:t>. </a:t>
            </a:r>
            <a:r>
              <a:rPr lang="cs-CZ" dirty="0"/>
              <a:t>Cambridge: </a:t>
            </a:r>
            <a:r>
              <a:rPr lang="cs-CZ" dirty="0" err="1"/>
              <a:t>Prentice</a:t>
            </a:r>
            <a:r>
              <a:rPr lang="cs-CZ" dirty="0"/>
              <a:t> </a:t>
            </a:r>
            <a:r>
              <a:rPr lang="cs-CZ" dirty="0" err="1"/>
              <a:t>Hall</a:t>
            </a:r>
            <a:r>
              <a:rPr lang="cs-CZ" dirty="0"/>
              <a:t> </a:t>
            </a:r>
            <a:r>
              <a:rPr lang="cs-CZ" dirty="0" err="1"/>
              <a:t>Regents</a:t>
            </a:r>
            <a:r>
              <a:rPr lang="cs-CZ" dirty="0"/>
              <a:t>. </a:t>
            </a:r>
            <a:r>
              <a:rPr lang="cs-CZ" dirty="0" err="1"/>
              <a:t>Chapter</a:t>
            </a:r>
            <a:r>
              <a:rPr lang="cs-CZ" dirty="0"/>
              <a:t> 4, p. 40-59. </a:t>
            </a:r>
          </a:p>
          <a:p>
            <a:r>
              <a:rPr lang="cs-CZ" dirty="0" err="1" smtClean="0"/>
              <a:t>LaWaune</a:t>
            </a:r>
            <a:r>
              <a:rPr lang="cs-CZ" dirty="0" smtClean="0"/>
              <a:t>, L. Andragogy. </a:t>
            </a:r>
            <a:r>
              <a:rPr lang="cs-CZ" dirty="0" err="1" smtClean="0"/>
              <a:t>Youtube</a:t>
            </a:r>
            <a:r>
              <a:rPr lang="cs-CZ" dirty="0" smtClean="0"/>
              <a:t>. 13. 12. 2015. Dostupné z </a:t>
            </a:r>
            <a:r>
              <a:rPr lang="cs-CZ" dirty="0">
                <a:hlinkClick r:id="rId2"/>
              </a:rPr>
              <a:t>https://</a:t>
            </a:r>
            <a:r>
              <a:rPr lang="cs-CZ" dirty="0" smtClean="0">
                <a:hlinkClick r:id="rId2"/>
              </a:rPr>
              <a:t>www.youtube.com/watch?v=2hbZM1kq6rQ</a:t>
            </a:r>
            <a:r>
              <a:rPr lang="cs-CZ" dirty="0" smtClean="0"/>
              <a:t> </a:t>
            </a:r>
          </a:p>
          <a:p>
            <a:r>
              <a:rPr lang="cs-CZ" dirty="0" err="1" smtClean="0"/>
              <a:t>Adult</a:t>
            </a:r>
            <a:r>
              <a:rPr lang="cs-CZ" dirty="0" smtClean="0"/>
              <a:t> </a:t>
            </a:r>
            <a:r>
              <a:rPr lang="cs-CZ" dirty="0" err="1" smtClean="0"/>
              <a:t>Learning</a:t>
            </a:r>
            <a:r>
              <a:rPr lang="cs-CZ" dirty="0" smtClean="0"/>
              <a:t> </a:t>
            </a:r>
            <a:r>
              <a:rPr lang="cs-CZ" dirty="0" err="1" smtClean="0"/>
              <a:t>Theories</a:t>
            </a:r>
            <a:r>
              <a:rPr lang="cs-CZ" dirty="0" smtClean="0"/>
              <a:t>. (2011). TEAL Center </a:t>
            </a:r>
            <a:r>
              <a:rPr lang="cs-CZ" dirty="0" err="1" smtClean="0"/>
              <a:t>Fact</a:t>
            </a:r>
            <a:r>
              <a:rPr lang="cs-CZ" dirty="0" smtClean="0"/>
              <a:t> </a:t>
            </a:r>
            <a:r>
              <a:rPr lang="cs-CZ" dirty="0" err="1" smtClean="0"/>
              <a:t>Sheet</a:t>
            </a:r>
            <a:r>
              <a:rPr lang="cs-CZ" dirty="0" smtClean="0"/>
              <a:t> No. 11. Dostupné z </a:t>
            </a:r>
            <a:r>
              <a:rPr lang="cs-CZ" dirty="0">
                <a:hlinkClick r:id="rId3"/>
              </a:rPr>
              <a:t>https://lincs.ed.gov/sites/default/files/11_%20TEAL_Adult_Learning_Theory.pdf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5444842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 err="1" smtClean="0"/>
              <a:t>Malcolm</a:t>
            </a:r>
            <a:r>
              <a:rPr lang="cs-CZ" sz="3200" dirty="0" smtClean="0"/>
              <a:t> </a:t>
            </a:r>
            <a:r>
              <a:rPr lang="cs-CZ" sz="3200" dirty="0" err="1" smtClean="0"/>
              <a:t>Knowles</a:t>
            </a:r>
            <a:r>
              <a:rPr lang="cs-CZ" sz="3200" dirty="0" smtClean="0"/>
              <a:t> (1913 – 1997) 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cs-CZ" dirty="0" smtClean="0"/>
              <a:t>- zakladatel andragogiky jako moderní disciplíny („</a:t>
            </a:r>
            <a:r>
              <a:rPr lang="cs-CZ" dirty="0" err="1" smtClean="0"/>
              <a:t>adult</a:t>
            </a:r>
            <a:r>
              <a:rPr lang="cs-CZ" dirty="0" smtClean="0"/>
              <a:t> </a:t>
            </a:r>
            <a:r>
              <a:rPr lang="cs-CZ" dirty="0" err="1" smtClean="0"/>
              <a:t>learning</a:t>
            </a:r>
            <a:r>
              <a:rPr lang="cs-CZ" dirty="0" smtClean="0"/>
              <a:t>“); pojem převzal od německého učitele Alexandra Kappa</a:t>
            </a:r>
          </a:p>
          <a:p>
            <a:r>
              <a:rPr lang="cs-CZ" dirty="0" smtClean="0"/>
              <a:t>- učitelem mu byl Eduard </a:t>
            </a:r>
            <a:r>
              <a:rPr lang="cs-CZ" dirty="0" err="1" smtClean="0"/>
              <a:t>Lindeman</a:t>
            </a:r>
            <a:r>
              <a:rPr lang="cs-CZ" dirty="0" smtClean="0"/>
              <a:t>, od kterého čerpal hlavní teze (ideový základ </a:t>
            </a:r>
            <a:r>
              <a:rPr lang="cs-CZ" dirty="0" err="1" smtClean="0"/>
              <a:t>Lindemana</a:t>
            </a:r>
            <a:r>
              <a:rPr lang="cs-CZ" dirty="0" smtClean="0"/>
              <a:t> byl J. </a:t>
            </a:r>
            <a:r>
              <a:rPr lang="cs-CZ" dirty="0" err="1" smtClean="0"/>
              <a:t>Dewey</a:t>
            </a:r>
            <a:r>
              <a:rPr lang="cs-CZ" dirty="0" smtClean="0"/>
              <a:t>, dánský </a:t>
            </a:r>
            <a:r>
              <a:rPr lang="cs-CZ" dirty="0" err="1" smtClean="0"/>
              <a:t>edukátor</a:t>
            </a:r>
            <a:r>
              <a:rPr lang="cs-CZ" dirty="0" smtClean="0"/>
              <a:t> </a:t>
            </a:r>
            <a:r>
              <a:rPr lang="cs-CZ" dirty="0" err="1" smtClean="0"/>
              <a:t>Gruntvig</a:t>
            </a:r>
            <a:r>
              <a:rPr lang="cs-CZ" dirty="0" smtClean="0"/>
              <a:t> (edukace bez kurikula) a Ralph </a:t>
            </a:r>
            <a:r>
              <a:rPr lang="cs-CZ" dirty="0" err="1" smtClean="0"/>
              <a:t>Waldo</a:t>
            </a:r>
            <a:r>
              <a:rPr lang="cs-CZ" dirty="0" smtClean="0"/>
              <a:t> </a:t>
            </a:r>
            <a:r>
              <a:rPr lang="cs-CZ" dirty="0" err="1" smtClean="0"/>
              <a:t>Emerson</a:t>
            </a:r>
            <a:r>
              <a:rPr lang="cs-CZ" dirty="0" smtClean="0"/>
              <a:t> (filozof transcendentalismu; esej </a:t>
            </a:r>
            <a:r>
              <a:rPr lang="cs-CZ" smtClean="0"/>
              <a:t>„Příroda“)</a:t>
            </a:r>
            <a:endParaRPr lang="cs-CZ" dirty="0" smtClean="0"/>
          </a:p>
          <a:p>
            <a:r>
              <a:rPr lang="cs-CZ" dirty="0" smtClean="0"/>
              <a:t>- vymezuje se k pedagogice – učení dospělých se liší</a:t>
            </a:r>
          </a:p>
          <a:p>
            <a:r>
              <a:rPr lang="cs-CZ" dirty="0" smtClean="0"/>
              <a:t>Dílo: </a:t>
            </a:r>
          </a:p>
          <a:p>
            <a:r>
              <a:rPr lang="en-US" sz="1900" dirty="0"/>
              <a:t>Knowles, Malcolm S. (1950</a:t>
            </a:r>
            <a:r>
              <a:rPr lang="en-US" sz="1900" dirty="0" smtClean="0"/>
              <a:t>).</a:t>
            </a:r>
            <a:r>
              <a:rPr lang="cs-CZ" sz="1900" dirty="0" smtClean="0"/>
              <a:t> </a:t>
            </a:r>
            <a:r>
              <a:rPr lang="cs-CZ" sz="1900" dirty="0" err="1" smtClean="0"/>
              <a:t>Informal</a:t>
            </a:r>
            <a:r>
              <a:rPr lang="cs-CZ" sz="1900" dirty="0" smtClean="0"/>
              <a:t> </a:t>
            </a:r>
            <a:r>
              <a:rPr lang="cs-CZ" sz="1900" dirty="0" err="1" smtClean="0"/>
              <a:t>Adult</a:t>
            </a:r>
            <a:r>
              <a:rPr lang="cs-CZ" sz="1900" dirty="0" smtClean="0"/>
              <a:t> </a:t>
            </a:r>
            <a:r>
              <a:rPr lang="cs-CZ" sz="1900" dirty="0" err="1" smtClean="0"/>
              <a:t>Education</a:t>
            </a:r>
            <a:r>
              <a:rPr lang="cs-CZ" sz="1900" dirty="0" smtClean="0"/>
              <a:t>: A </a:t>
            </a:r>
            <a:r>
              <a:rPr lang="cs-CZ" sz="1900" dirty="0" err="1" smtClean="0"/>
              <a:t>Guide</a:t>
            </a:r>
            <a:r>
              <a:rPr lang="cs-CZ" sz="1900" dirty="0" smtClean="0"/>
              <a:t> </a:t>
            </a:r>
            <a:r>
              <a:rPr lang="cs-CZ" sz="1900" dirty="0" err="1" smtClean="0"/>
              <a:t>for</a:t>
            </a:r>
            <a:r>
              <a:rPr lang="cs-CZ" sz="1900" dirty="0" smtClean="0"/>
              <a:t> </a:t>
            </a:r>
            <a:r>
              <a:rPr lang="cs-CZ" sz="1900" dirty="0" err="1" smtClean="0"/>
              <a:t>Administrators</a:t>
            </a:r>
            <a:r>
              <a:rPr lang="cs-CZ" sz="1900" dirty="0" smtClean="0"/>
              <a:t>, </a:t>
            </a:r>
            <a:r>
              <a:rPr lang="cs-CZ" sz="1900" dirty="0" err="1" smtClean="0"/>
              <a:t>Leaders</a:t>
            </a:r>
            <a:r>
              <a:rPr lang="cs-CZ" sz="1900" dirty="0" smtClean="0"/>
              <a:t>, and </a:t>
            </a:r>
            <a:r>
              <a:rPr lang="cs-CZ" sz="1900" dirty="0" err="1" smtClean="0"/>
              <a:t>Teachers</a:t>
            </a:r>
            <a:r>
              <a:rPr lang="cs-CZ" sz="1900" dirty="0" smtClean="0"/>
              <a:t> New </a:t>
            </a:r>
            <a:r>
              <a:rPr lang="cs-CZ" sz="1900" dirty="0" err="1" smtClean="0"/>
              <a:t>Your</a:t>
            </a:r>
            <a:r>
              <a:rPr lang="en-US" sz="1900" dirty="0" smtClean="0"/>
              <a:t>: </a:t>
            </a:r>
            <a:r>
              <a:rPr lang="en-US" sz="1900" dirty="0"/>
              <a:t>Association Press.</a:t>
            </a:r>
          </a:p>
          <a:p>
            <a:r>
              <a:rPr lang="en-US" sz="1900" dirty="0"/>
              <a:t>Knowles, M. S. (1973</a:t>
            </a:r>
            <a:r>
              <a:rPr lang="en-US" sz="1900" dirty="0" smtClean="0"/>
              <a:t>).</a:t>
            </a:r>
            <a:r>
              <a:rPr lang="cs-CZ" sz="1900" dirty="0" smtClean="0"/>
              <a:t> </a:t>
            </a:r>
            <a:r>
              <a:rPr lang="cs-CZ" sz="1900" dirty="0" err="1" smtClean="0"/>
              <a:t>The</a:t>
            </a:r>
            <a:r>
              <a:rPr lang="cs-CZ" sz="1900" dirty="0" smtClean="0"/>
              <a:t> </a:t>
            </a:r>
            <a:r>
              <a:rPr lang="cs-CZ" sz="1900" dirty="0" err="1" smtClean="0"/>
              <a:t>Adult</a:t>
            </a:r>
            <a:r>
              <a:rPr lang="cs-CZ" sz="1900" dirty="0" smtClean="0"/>
              <a:t> </a:t>
            </a:r>
            <a:r>
              <a:rPr lang="cs-CZ" sz="1900" dirty="0" err="1" smtClean="0"/>
              <a:t>Learner</a:t>
            </a:r>
            <a:r>
              <a:rPr lang="cs-CZ" sz="1900" dirty="0" smtClean="0"/>
              <a:t>: A </a:t>
            </a:r>
            <a:r>
              <a:rPr lang="cs-CZ" sz="1900" dirty="0" err="1" smtClean="0"/>
              <a:t>Neglested</a:t>
            </a:r>
            <a:r>
              <a:rPr lang="cs-CZ" sz="1900" dirty="0" smtClean="0"/>
              <a:t> Species.. </a:t>
            </a:r>
            <a:r>
              <a:rPr lang="cs-CZ" sz="1900" dirty="0" err="1" smtClean="0"/>
              <a:t>Huston</a:t>
            </a:r>
            <a:r>
              <a:rPr lang="cs-CZ" sz="1900" dirty="0" smtClean="0"/>
              <a:t>: </a:t>
            </a:r>
            <a:r>
              <a:rPr lang="cs-CZ" sz="1900" dirty="0" err="1" smtClean="0"/>
              <a:t>Gulf</a:t>
            </a:r>
            <a:r>
              <a:rPr lang="cs-CZ" sz="1900" dirty="0" smtClean="0"/>
              <a:t> </a:t>
            </a:r>
            <a:r>
              <a:rPr lang="cs-CZ" sz="1900" dirty="0" err="1" smtClean="0"/>
              <a:t>Publ</a:t>
            </a:r>
            <a:r>
              <a:rPr lang="cs-CZ" sz="1900" dirty="0" smtClean="0"/>
              <a:t>. </a:t>
            </a:r>
            <a:r>
              <a:rPr lang="cs-CZ" sz="1900" dirty="0" err="1" smtClean="0"/>
              <a:t>Comp</a:t>
            </a:r>
            <a:r>
              <a:rPr lang="cs-CZ" sz="1900" dirty="0" smtClean="0"/>
              <a:t>.</a:t>
            </a:r>
            <a:r>
              <a:rPr lang="en-US" sz="1900" dirty="0" smtClean="0"/>
              <a:t> </a:t>
            </a:r>
            <a:r>
              <a:rPr lang="en-US" sz="1900" dirty="0"/>
              <a:t>Revised Edition 1990.</a:t>
            </a:r>
          </a:p>
          <a:p>
            <a:r>
              <a:rPr lang="en-US" sz="1900" dirty="0"/>
              <a:t>Knowles, M. S. (1980). The modern practice of adult education: From pedagogy to andragogy. Englewood Cliffs: Prentice Hall/Cambridge.</a:t>
            </a:r>
          </a:p>
          <a:p>
            <a:r>
              <a:rPr lang="en-US" sz="1900" dirty="0"/>
              <a:t>Knowles, M. S., et al. (1984). Andragogy in action: Applying modern principles of adult education</a:t>
            </a:r>
            <a:r>
              <a:rPr lang="en-US" sz="1900" dirty="0" smtClean="0"/>
              <a:t>.</a:t>
            </a:r>
            <a:r>
              <a:rPr lang="cs-CZ" sz="1900" dirty="0" smtClean="0"/>
              <a:t> San Francisco: </a:t>
            </a:r>
            <a:r>
              <a:rPr lang="cs-CZ" sz="1900" dirty="0" err="1" smtClean="0"/>
              <a:t>Jossey</a:t>
            </a:r>
            <a:r>
              <a:rPr lang="cs-CZ" sz="1900" dirty="0" smtClean="0"/>
              <a:t>-Bass</a:t>
            </a:r>
            <a:r>
              <a:rPr lang="en-US" sz="1900" dirty="0" smtClean="0"/>
              <a:t>.</a:t>
            </a:r>
            <a:endParaRPr lang="en-US" sz="1900" dirty="0"/>
          </a:p>
          <a:p>
            <a:r>
              <a:rPr lang="en-US" sz="1900" dirty="0"/>
              <a:t>Knowles, Malcolm; Holton, E. F., III; Swanson, R. A. (2005</a:t>
            </a:r>
            <a:r>
              <a:rPr lang="en-US" sz="1900" dirty="0" smtClean="0"/>
              <a:t>).</a:t>
            </a:r>
            <a:r>
              <a:rPr lang="cs-CZ" sz="1900" dirty="0" smtClean="0"/>
              <a:t> </a:t>
            </a:r>
            <a:r>
              <a:rPr lang="cs-CZ" sz="1900" dirty="0" err="1" smtClean="0"/>
              <a:t>The</a:t>
            </a:r>
            <a:r>
              <a:rPr lang="cs-CZ" sz="1900" dirty="0" smtClean="0"/>
              <a:t> </a:t>
            </a:r>
            <a:r>
              <a:rPr lang="cs-CZ" sz="1900" dirty="0" err="1" smtClean="0"/>
              <a:t>Adult</a:t>
            </a:r>
            <a:r>
              <a:rPr lang="cs-CZ" sz="1900" dirty="0" smtClean="0"/>
              <a:t> </a:t>
            </a:r>
            <a:r>
              <a:rPr lang="cs-CZ" sz="1900" dirty="0" err="1" smtClean="0"/>
              <a:t>Learner</a:t>
            </a:r>
            <a:r>
              <a:rPr lang="cs-CZ" sz="1900" dirty="0" smtClean="0"/>
              <a:t>: </a:t>
            </a:r>
            <a:r>
              <a:rPr lang="cs-CZ" sz="1900" dirty="0" err="1" smtClean="0"/>
              <a:t>The</a:t>
            </a:r>
            <a:r>
              <a:rPr lang="cs-CZ" sz="1900" dirty="0" smtClean="0"/>
              <a:t> </a:t>
            </a:r>
            <a:r>
              <a:rPr lang="cs-CZ" sz="1900" dirty="0" err="1" smtClean="0"/>
              <a:t>Definitive</a:t>
            </a:r>
            <a:r>
              <a:rPr lang="cs-CZ" sz="1900" dirty="0" smtClean="0"/>
              <a:t> </a:t>
            </a:r>
            <a:r>
              <a:rPr lang="cs-CZ" sz="1900" dirty="0" err="1" smtClean="0"/>
              <a:t>Classic</a:t>
            </a:r>
            <a:r>
              <a:rPr lang="cs-CZ" sz="1900" dirty="0" smtClean="0"/>
              <a:t> in </a:t>
            </a:r>
            <a:r>
              <a:rPr lang="cs-CZ" sz="1900" dirty="0" err="1" smtClean="0"/>
              <a:t>Adilt</a:t>
            </a:r>
            <a:r>
              <a:rPr lang="cs-CZ" sz="1900" dirty="0" smtClean="0"/>
              <a:t> </a:t>
            </a:r>
            <a:r>
              <a:rPr lang="cs-CZ" sz="1900" dirty="0" err="1" smtClean="0"/>
              <a:t>Education</a:t>
            </a:r>
            <a:r>
              <a:rPr lang="cs-CZ" sz="1900" dirty="0" smtClean="0"/>
              <a:t> and </a:t>
            </a:r>
            <a:r>
              <a:rPr lang="cs-CZ" sz="1900" dirty="0" err="1" smtClean="0"/>
              <a:t>Human</a:t>
            </a:r>
            <a:r>
              <a:rPr lang="cs-CZ" sz="1900" dirty="0" smtClean="0"/>
              <a:t> </a:t>
            </a:r>
            <a:r>
              <a:rPr lang="cs-CZ" sz="1900" dirty="0" err="1" smtClean="0"/>
              <a:t>Resource</a:t>
            </a:r>
            <a:r>
              <a:rPr lang="cs-CZ" sz="1900" dirty="0" smtClean="0"/>
              <a:t> </a:t>
            </a:r>
            <a:r>
              <a:rPr lang="cs-CZ" sz="1900" dirty="0" err="1" smtClean="0"/>
              <a:t>Development</a:t>
            </a:r>
            <a:r>
              <a:rPr lang="cs-CZ" sz="1900" dirty="0" smtClean="0"/>
              <a:t>. (6th </a:t>
            </a:r>
            <a:r>
              <a:rPr lang="cs-CZ" sz="1900" dirty="0" err="1" smtClean="0"/>
              <a:t>ed</a:t>
            </a:r>
            <a:r>
              <a:rPr lang="cs-CZ" sz="1900" dirty="0" smtClean="0"/>
              <a:t>.). </a:t>
            </a:r>
            <a:r>
              <a:rPr lang="cs-CZ" sz="1900" dirty="0" err="1" smtClean="0"/>
              <a:t>Burlington</a:t>
            </a:r>
            <a:r>
              <a:rPr lang="cs-CZ" sz="1900" dirty="0" smtClean="0"/>
              <a:t>, MA: </a:t>
            </a:r>
            <a:r>
              <a:rPr lang="cs-CZ" sz="1900" dirty="0" err="1" smtClean="0"/>
              <a:t>Elsevier</a:t>
            </a:r>
            <a:r>
              <a:rPr lang="en-US" sz="1900" dirty="0" smtClean="0"/>
              <a:t>.</a:t>
            </a:r>
            <a:endParaRPr lang="en-US" sz="1900" dirty="0"/>
          </a:p>
          <a:p>
            <a:endParaRPr lang="cs-CZ" sz="1900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495003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 err="1" smtClean="0"/>
              <a:t>Malcolm</a:t>
            </a:r>
            <a:r>
              <a:rPr lang="cs-CZ" sz="3200" dirty="0" smtClean="0"/>
              <a:t> </a:t>
            </a:r>
            <a:r>
              <a:rPr lang="cs-CZ" sz="3200" dirty="0" err="1" smtClean="0"/>
              <a:t>Knowles</a:t>
            </a:r>
            <a:r>
              <a:rPr lang="cs-CZ" sz="3200" dirty="0" smtClean="0"/>
              <a:t> (1913 – 1997) 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b="1" dirty="0"/>
              <a:t>6</a:t>
            </a:r>
            <a:r>
              <a:rPr lang="cs-CZ" b="1" dirty="0" smtClean="0"/>
              <a:t> principů učení dospělých:</a:t>
            </a:r>
            <a:endParaRPr lang="cs-CZ" dirty="0" smtClean="0"/>
          </a:p>
          <a:p>
            <a:pPr marL="457200" indent="-457200">
              <a:buFont typeface="+mj-lt"/>
              <a:buAutoNum type="arabicPeriod"/>
            </a:pPr>
            <a:r>
              <a:rPr lang="cs-CZ" dirty="0" smtClean="0"/>
              <a:t>Potřeba a chtění poznávat</a:t>
            </a:r>
          </a:p>
          <a:p>
            <a:pPr marL="457200" indent="-457200">
              <a:buFont typeface="+mj-lt"/>
              <a:buAutoNum type="arabicPeriod"/>
            </a:pPr>
            <a:r>
              <a:rPr lang="cs-CZ" dirty="0" smtClean="0"/>
              <a:t>Koncept svého Já, </a:t>
            </a:r>
            <a:r>
              <a:rPr lang="cs-CZ" dirty="0" err="1" smtClean="0"/>
              <a:t>Self-concept</a:t>
            </a:r>
            <a:endParaRPr lang="cs-CZ" dirty="0" smtClean="0"/>
          </a:p>
          <a:p>
            <a:pPr marL="457200" indent="-457200">
              <a:buFont typeface="+mj-lt"/>
              <a:buAutoNum type="arabicPeriod"/>
            </a:pPr>
            <a:r>
              <a:rPr lang="cs-CZ" dirty="0" smtClean="0"/>
              <a:t>Ovlivnění vlastní zkušeností – klad/překážka</a:t>
            </a:r>
          </a:p>
          <a:p>
            <a:pPr marL="457200" indent="-457200">
              <a:buFont typeface="+mj-lt"/>
              <a:buAutoNum type="arabicPeriod"/>
            </a:pPr>
            <a:r>
              <a:rPr lang="cs-CZ" dirty="0" smtClean="0"/>
              <a:t>Připravenost k učení</a:t>
            </a:r>
          </a:p>
          <a:p>
            <a:pPr marL="457200" indent="-457200">
              <a:buFont typeface="+mj-lt"/>
              <a:buAutoNum type="arabicPeriod"/>
            </a:pPr>
            <a:r>
              <a:rPr lang="cs-CZ" dirty="0" smtClean="0"/>
              <a:t>Orientace na učení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cs-CZ" dirty="0" smtClean="0"/>
              <a:t>Motivace převažuje vnitřní</a:t>
            </a:r>
            <a:endParaRPr lang="en-US" dirty="0" smtClean="0"/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918222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b="1" dirty="0" smtClean="0">
                <a:solidFill>
                  <a:srgbClr val="C00000"/>
                </a:solidFill>
              </a:rPr>
              <a:t>Princip 1: Potřeba poznávat</a:t>
            </a:r>
            <a:endParaRPr lang="cs-CZ" sz="3200" b="1" dirty="0">
              <a:solidFill>
                <a:srgbClr val="C0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cs-CZ" dirty="0" smtClean="0"/>
              <a:t> Dospělí učící se </a:t>
            </a:r>
            <a:r>
              <a:rPr lang="cs-CZ" b="1" dirty="0" smtClean="0">
                <a:solidFill>
                  <a:schemeClr val="accent3">
                    <a:lumMod val="50000"/>
                  </a:schemeClr>
                </a:solidFill>
              </a:rPr>
              <a:t>potřebují vědět, proč se mají zrovna toto učit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 </a:t>
            </a:r>
            <a:r>
              <a:rPr lang="cs-CZ" dirty="0" smtClean="0"/>
              <a:t>Když tomu porozumí, učí se obvykle rádi a efektivně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 </a:t>
            </a:r>
            <a:r>
              <a:rPr lang="cs-CZ" dirty="0" smtClean="0"/>
              <a:t>Investují svůj čas, často jej mají méně než lidé zatím bez pravidelného zaměstnání a lidé bez rodiny (obvykle mladí lidé na ZŠ, SŠ a někdy i na VŠ)</a:t>
            </a:r>
          </a:p>
          <a:p>
            <a:pPr marL="0" indent="0">
              <a:buNone/>
            </a:pPr>
            <a:r>
              <a:rPr lang="cs-CZ" b="1" dirty="0" smtClean="0"/>
              <a:t>S čím tedy naše </a:t>
            </a:r>
            <a:r>
              <a:rPr lang="cs-CZ" b="1" dirty="0" err="1" smtClean="0"/>
              <a:t>edukanty</a:t>
            </a:r>
            <a:r>
              <a:rPr lang="cs-CZ" b="1" dirty="0" smtClean="0"/>
              <a:t> seznámíme? </a:t>
            </a:r>
            <a:r>
              <a:rPr lang="cs-CZ" b="1" dirty="0"/>
              <a:t>Popř. necháme je na to přijít samotné?</a:t>
            </a:r>
            <a:endParaRPr lang="cs-CZ" b="1" dirty="0" smtClean="0"/>
          </a:p>
          <a:p>
            <a:pPr marL="457200" indent="-457200">
              <a:buAutoNum type="arabicPeriod"/>
            </a:pPr>
            <a:r>
              <a:rPr lang="cs-CZ" b="1" dirty="0" smtClean="0"/>
              <a:t>S hodnotou toho, co se učí</a:t>
            </a:r>
          </a:p>
          <a:p>
            <a:pPr marL="457200" indent="-457200">
              <a:buAutoNum type="arabicPeriod"/>
            </a:pPr>
            <a:r>
              <a:rPr lang="cs-CZ" b="1" dirty="0" smtClean="0"/>
              <a:t>S benefity, když to budou umět</a:t>
            </a:r>
          </a:p>
          <a:p>
            <a:pPr marL="457200" indent="-457200">
              <a:buAutoNum type="arabicPeriod"/>
            </a:pPr>
            <a:r>
              <a:rPr lang="cs-CZ" b="1" dirty="0" smtClean="0"/>
              <a:t>S případnými konsekvencemi, když to nebudou umět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xmlns="" val="407673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b="1" dirty="0" smtClean="0">
                <a:solidFill>
                  <a:srgbClr val="C00000"/>
                </a:solidFill>
              </a:rPr>
              <a:t>Princip 2: </a:t>
            </a:r>
            <a:r>
              <a:rPr lang="cs-CZ" sz="3200" b="1" dirty="0" err="1" smtClean="0">
                <a:solidFill>
                  <a:srgbClr val="C00000"/>
                </a:solidFill>
              </a:rPr>
              <a:t>Self-concept</a:t>
            </a:r>
            <a:endParaRPr lang="cs-CZ" sz="3200" b="1" dirty="0">
              <a:solidFill>
                <a:srgbClr val="C0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cs-CZ" dirty="0" smtClean="0"/>
              <a:t> Dospělí jsou odpovědní za svůj život a mají již </a:t>
            </a:r>
            <a:r>
              <a:rPr lang="cs-CZ" b="1" dirty="0" smtClean="0">
                <a:solidFill>
                  <a:schemeClr val="accent3">
                    <a:lumMod val="50000"/>
                  </a:schemeClr>
                </a:solidFill>
              </a:rPr>
              <a:t>značně utvořenou osobnost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 </a:t>
            </a:r>
            <a:r>
              <a:rPr lang="cs-CZ" dirty="0" smtClean="0"/>
              <a:t>Musejí být ostatními nahlíženi jako samostatní, schopní zaměřit své poznávání a sebe-řízení</a:t>
            </a:r>
          </a:p>
          <a:p>
            <a:pPr marL="0" indent="0">
              <a:buNone/>
            </a:pPr>
            <a:r>
              <a:rPr lang="cs-CZ" b="1" dirty="0" smtClean="0"/>
              <a:t>Co tedy musíme dělat pro své </a:t>
            </a:r>
            <a:r>
              <a:rPr lang="cs-CZ" b="1" dirty="0" err="1" smtClean="0"/>
              <a:t>edukanty</a:t>
            </a:r>
            <a:r>
              <a:rPr lang="cs-CZ" b="1" dirty="0" smtClean="0"/>
              <a:t>?</a:t>
            </a:r>
          </a:p>
          <a:p>
            <a:pPr marL="0" indent="0">
              <a:buNone/>
            </a:pPr>
            <a:r>
              <a:rPr lang="cs-CZ" b="1" dirty="0" smtClean="0"/>
              <a:t>Poté, co proběhl vhled do problematiky, kterou si dospělí hodlají osvojit, pokračovat s významným podílem vlastního učení, </a:t>
            </a:r>
            <a:r>
              <a:rPr lang="cs-CZ" b="1" dirty="0" smtClean="0">
                <a:solidFill>
                  <a:schemeClr val="accent3">
                    <a:lumMod val="50000"/>
                  </a:schemeClr>
                </a:solidFill>
              </a:rPr>
              <a:t>tzv. </a:t>
            </a:r>
            <a:r>
              <a:rPr lang="cs-CZ" b="1" dirty="0" err="1" smtClean="0">
                <a:solidFill>
                  <a:schemeClr val="accent3">
                    <a:lumMod val="50000"/>
                  </a:schemeClr>
                </a:solidFill>
              </a:rPr>
              <a:t>self-directed</a:t>
            </a:r>
            <a:r>
              <a:rPr lang="cs-CZ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cs-CZ" b="1" dirty="0" err="1" smtClean="0">
                <a:solidFill>
                  <a:schemeClr val="accent3">
                    <a:lumMod val="50000"/>
                  </a:schemeClr>
                </a:solidFill>
              </a:rPr>
              <a:t>learning</a:t>
            </a:r>
            <a:r>
              <a:rPr lang="cs-CZ" b="1" dirty="0" smtClean="0"/>
              <a:t>.</a:t>
            </a:r>
          </a:p>
          <a:p>
            <a:pPr marL="457200" indent="-457200">
              <a:buAutoNum type="arabicPeriod"/>
            </a:pPr>
            <a:r>
              <a:rPr lang="cs-CZ" b="1" dirty="0" smtClean="0"/>
              <a:t>Nechat je pojmenovat své cíle při učení</a:t>
            </a:r>
          </a:p>
          <a:p>
            <a:pPr marL="457200" indent="-457200">
              <a:buAutoNum type="arabicPeriod"/>
            </a:pPr>
            <a:r>
              <a:rPr lang="cs-CZ" b="1" dirty="0" smtClean="0"/>
              <a:t>Nechat jim prostor pro vlastní učení a přemýšlení</a:t>
            </a:r>
          </a:p>
          <a:p>
            <a:pPr marL="457200" indent="-457200">
              <a:buAutoNum type="arabicPeriod"/>
            </a:pPr>
            <a:r>
              <a:rPr lang="cs-CZ" b="1" dirty="0" smtClean="0"/>
              <a:t>Podporovat je v učení přístupy jako: facilitace, </a:t>
            </a:r>
            <a:r>
              <a:rPr lang="cs-CZ" b="1" dirty="0" err="1" smtClean="0"/>
              <a:t>mentoring</a:t>
            </a:r>
            <a:r>
              <a:rPr lang="cs-CZ" b="1" dirty="0" smtClean="0"/>
              <a:t>, </a:t>
            </a:r>
            <a:r>
              <a:rPr lang="cs-CZ" b="1" dirty="0" err="1" smtClean="0"/>
              <a:t>koučink</a:t>
            </a:r>
            <a:endParaRPr lang="cs-CZ" b="1" dirty="0" smtClean="0"/>
          </a:p>
          <a:p>
            <a:pPr marL="457200" indent="-457200">
              <a:buAutoNum type="arabicPeriod"/>
            </a:pPr>
            <a:r>
              <a:rPr lang="cs-CZ" b="1" dirty="0" smtClean="0"/>
              <a:t>Individualizovat obsahy, prostředky a cíle při učení</a:t>
            </a:r>
          </a:p>
        </p:txBody>
      </p:sp>
    </p:spTree>
    <p:extLst>
      <p:ext uri="{BB962C8B-B14F-4D97-AF65-F5344CB8AC3E}">
        <p14:creationId xmlns:p14="http://schemas.microsoft.com/office/powerpoint/2010/main" xmlns="" val="184046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b="1" dirty="0" smtClean="0">
                <a:solidFill>
                  <a:srgbClr val="C00000"/>
                </a:solidFill>
              </a:rPr>
              <a:t>Princip 3: Předchozí zkušenost</a:t>
            </a:r>
            <a:endParaRPr lang="cs-CZ" sz="3200" b="1" dirty="0">
              <a:solidFill>
                <a:srgbClr val="C0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cs-CZ" dirty="0" smtClean="0"/>
              <a:t> Dospělí přicházejí </a:t>
            </a:r>
            <a:r>
              <a:rPr lang="cs-CZ" b="1" dirty="0" smtClean="0">
                <a:solidFill>
                  <a:schemeClr val="accent3">
                    <a:lumMod val="50000"/>
                  </a:schemeClr>
                </a:solidFill>
              </a:rPr>
              <a:t>zformovaní vlastní zkušeností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 </a:t>
            </a:r>
            <a:r>
              <a:rPr lang="cs-CZ" dirty="0" smtClean="0"/>
              <a:t>Předností je, že si mnohé již dovedou lépe představit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 </a:t>
            </a:r>
            <a:r>
              <a:rPr lang="cs-CZ" dirty="0" smtClean="0"/>
              <a:t>Limitem je, že staré může bránit novému učení </a:t>
            </a:r>
          </a:p>
          <a:p>
            <a:pPr marL="0" indent="0">
              <a:buNone/>
            </a:pPr>
            <a:r>
              <a:rPr lang="cs-CZ" b="1" dirty="0" smtClean="0"/>
              <a:t>Co tedy musíme udělat pro své </a:t>
            </a:r>
            <a:r>
              <a:rPr lang="cs-CZ" b="1" dirty="0" err="1" smtClean="0"/>
              <a:t>edukanty</a:t>
            </a:r>
            <a:r>
              <a:rPr lang="cs-CZ" b="1" dirty="0" smtClean="0"/>
              <a:t>?</a:t>
            </a:r>
          </a:p>
          <a:p>
            <a:pPr marL="457200" indent="-457200">
              <a:buAutoNum type="arabicPeriod"/>
            </a:pPr>
            <a:r>
              <a:rPr lang="cs-CZ" b="1" dirty="0" smtClean="0"/>
              <a:t>Vždy se vynasnažit využít jejich vlastní zkušenosti při učení. Je také cenným přínosem pro učení ostatních ve výuce</a:t>
            </a:r>
          </a:p>
          <a:p>
            <a:pPr marL="457200" indent="-457200">
              <a:buAutoNum type="arabicPeriod"/>
            </a:pPr>
            <a:r>
              <a:rPr lang="cs-CZ" b="1" dirty="0" smtClean="0"/>
              <a:t>Jejich zkušenosti jsou jejich reálnými zážitky, proto nezpochybňovat jejich reálnost a důležitost pro </a:t>
            </a:r>
            <a:r>
              <a:rPr lang="cs-CZ" b="1" dirty="0" err="1" smtClean="0"/>
              <a:t>edukanty</a:t>
            </a:r>
            <a:endParaRPr lang="cs-CZ" b="1" dirty="0" smtClean="0"/>
          </a:p>
          <a:p>
            <a:pPr marL="457200" indent="-457200">
              <a:buAutoNum type="arabicPeriod"/>
            </a:pPr>
            <a:r>
              <a:rPr lang="cs-CZ" b="1" dirty="0" smtClean="0"/>
              <a:t>Nabídnout další pohledy na danou problematiku (nejnovější fakta, nová řešení, možná pojetí apod.) </a:t>
            </a:r>
          </a:p>
          <a:p>
            <a:pPr marL="457200" indent="-457200">
              <a:buAutoNum type="arabicPeriod"/>
            </a:pPr>
            <a:r>
              <a:rPr lang="cs-CZ" b="1" dirty="0" smtClean="0"/>
              <a:t>Nabídnout možnost „zažít něco jiného“ pro usnadnění učení</a:t>
            </a:r>
          </a:p>
        </p:txBody>
      </p:sp>
    </p:spTree>
    <p:extLst>
      <p:ext uri="{BB962C8B-B14F-4D97-AF65-F5344CB8AC3E}">
        <p14:creationId xmlns:p14="http://schemas.microsoft.com/office/powerpoint/2010/main" xmlns="" val="36969115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b="1" dirty="0" smtClean="0">
                <a:solidFill>
                  <a:srgbClr val="C00000"/>
                </a:solidFill>
              </a:rPr>
              <a:t>Princip 4: Připravenost učit se</a:t>
            </a:r>
            <a:endParaRPr lang="cs-CZ" sz="3200" b="1" dirty="0">
              <a:solidFill>
                <a:srgbClr val="C0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cs-CZ" dirty="0" smtClean="0"/>
              <a:t> Dospělí se chtějí učit, </a:t>
            </a:r>
            <a:r>
              <a:rPr lang="cs-CZ" b="1" dirty="0" smtClean="0">
                <a:solidFill>
                  <a:schemeClr val="accent3">
                    <a:lumMod val="50000"/>
                  </a:schemeClr>
                </a:solidFill>
              </a:rPr>
              <a:t>aby dokázali řešit životní situace v oblasti osobního a pracovního života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 smtClean="0"/>
              <a:t> Výhodou je, že když potřebě učit se rozumí, jsou vnitřně motivováni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 </a:t>
            </a:r>
            <a:r>
              <a:rPr lang="cs-CZ" dirty="0" smtClean="0"/>
              <a:t>Problém může nastat, pokud je další učení přikazováno „shora“ od nějaké vnější autority, aniž bylo vysvětleno, co je přínosem tohoto učení </a:t>
            </a:r>
          </a:p>
          <a:p>
            <a:pPr marL="0" indent="0">
              <a:buNone/>
            </a:pPr>
            <a:r>
              <a:rPr lang="cs-CZ" b="1" dirty="0" smtClean="0"/>
              <a:t>Co je pro naše </a:t>
            </a:r>
            <a:r>
              <a:rPr lang="cs-CZ" b="1" dirty="0" err="1" smtClean="0"/>
              <a:t>edukanty</a:t>
            </a:r>
            <a:r>
              <a:rPr lang="cs-CZ" b="1" dirty="0" smtClean="0"/>
              <a:t> důležité v procesu učení?</a:t>
            </a:r>
          </a:p>
          <a:p>
            <a:pPr marL="457200" indent="-457200">
              <a:buAutoNum type="arabicPeriod"/>
            </a:pPr>
            <a:r>
              <a:rPr lang="cs-CZ" b="1" dirty="0" smtClean="0"/>
              <a:t>Stále obnovovat motivaci pojmenováním cílů, benefitů a konsekvencí </a:t>
            </a:r>
          </a:p>
          <a:p>
            <a:pPr marL="457200" indent="-457200">
              <a:buAutoNum type="arabicPeriod"/>
            </a:pPr>
            <a:r>
              <a:rPr lang="cs-CZ" b="1" dirty="0" smtClean="0"/>
              <a:t>Být k dispozici jako konzultant a </a:t>
            </a:r>
            <a:r>
              <a:rPr lang="cs-CZ" b="1" dirty="0" err="1" smtClean="0"/>
              <a:t>facilitátor</a:t>
            </a:r>
            <a:r>
              <a:rPr lang="cs-CZ" b="1" dirty="0" smtClean="0"/>
              <a:t> učení, když </a:t>
            </a:r>
            <a:r>
              <a:rPr lang="cs-CZ" b="1" dirty="0" err="1" smtClean="0"/>
              <a:t>edukant</a:t>
            </a:r>
            <a:r>
              <a:rPr lang="cs-CZ" b="1" dirty="0" smtClean="0"/>
              <a:t> potřebuje pomoci </a:t>
            </a:r>
          </a:p>
          <a:p>
            <a:pPr marL="457200" indent="-457200">
              <a:buAutoNum type="arabicPeriod"/>
            </a:pPr>
            <a:r>
              <a:rPr lang="cs-CZ" b="1" dirty="0" smtClean="0"/>
              <a:t>Modifikovat obsahy a prostředky podle cílů </a:t>
            </a:r>
            <a:r>
              <a:rPr lang="cs-CZ" b="1" dirty="0" err="1" smtClean="0"/>
              <a:t>edukantů</a:t>
            </a:r>
            <a:r>
              <a:rPr lang="cs-CZ" b="1" dirty="0" smtClean="0"/>
              <a:t> (nezdržujeme obsahy, které </a:t>
            </a:r>
            <a:r>
              <a:rPr lang="cs-CZ" b="1" dirty="0" err="1" smtClean="0"/>
              <a:t>edukanti</a:t>
            </a:r>
            <a:r>
              <a:rPr lang="cs-CZ" b="1" dirty="0" smtClean="0"/>
              <a:t> již znají, zastavíme se u problematických aspektů, dopřejeme diskuzi, když je to potřeba, apod.)</a:t>
            </a:r>
          </a:p>
        </p:txBody>
      </p:sp>
    </p:spTree>
    <p:extLst>
      <p:ext uri="{BB962C8B-B14F-4D97-AF65-F5344CB8AC3E}">
        <p14:creationId xmlns:p14="http://schemas.microsoft.com/office/powerpoint/2010/main" xmlns="" val="9334904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b="1" dirty="0" smtClean="0">
                <a:solidFill>
                  <a:srgbClr val="C00000"/>
                </a:solidFill>
              </a:rPr>
              <a:t>Princip 5: Orientace v učení</a:t>
            </a:r>
            <a:endParaRPr lang="cs-CZ" sz="3200" b="1" dirty="0">
              <a:solidFill>
                <a:srgbClr val="C0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cs-CZ" dirty="0" smtClean="0"/>
              <a:t> Dospělí se chtějí učit, </a:t>
            </a:r>
            <a:r>
              <a:rPr lang="cs-CZ" b="1" dirty="0" smtClean="0">
                <a:solidFill>
                  <a:schemeClr val="accent3">
                    <a:lumMod val="50000"/>
                  </a:schemeClr>
                </a:solidFill>
              </a:rPr>
              <a:t>aby dokázali co nejdříve řešit aktuální životní situace v aktuálním kontextu jejich osobního nebo pracovního života</a:t>
            </a:r>
          </a:p>
          <a:p>
            <a:pPr marL="0" indent="0">
              <a:buNone/>
            </a:pPr>
            <a:r>
              <a:rPr lang="cs-CZ" b="1" dirty="0" smtClean="0"/>
              <a:t>Co tedy v tomto smyslu potřebují? Příklady vhodných aktivit:</a:t>
            </a:r>
          </a:p>
          <a:p>
            <a:pPr marL="457200" indent="-457200">
              <a:buAutoNum type="arabicPeriod"/>
            </a:pPr>
            <a:r>
              <a:rPr lang="cs-CZ" b="1" dirty="0" smtClean="0"/>
              <a:t>Řešení modelových situací</a:t>
            </a:r>
          </a:p>
          <a:p>
            <a:pPr marL="457200" indent="-457200">
              <a:buAutoNum type="arabicPeriod"/>
            </a:pPr>
            <a:r>
              <a:rPr lang="cs-CZ" b="1" dirty="0" smtClean="0"/>
              <a:t>Rolové hry a simulace</a:t>
            </a:r>
          </a:p>
          <a:p>
            <a:pPr marL="457200" indent="-457200">
              <a:buAutoNum type="arabicPeriod"/>
            </a:pPr>
            <a:r>
              <a:rPr lang="cs-CZ" b="1" dirty="0" smtClean="0"/>
              <a:t>Skupinové nebo individuální problémové úlohy (propočet úspor firemních nákladů, propagace </a:t>
            </a:r>
            <a:r>
              <a:rPr lang="cs-CZ" b="1" dirty="0"/>
              <a:t>nového </a:t>
            </a:r>
            <a:r>
              <a:rPr lang="cs-CZ" b="1" dirty="0" smtClean="0"/>
              <a:t>produktu aj. dílčí problémové úkoly)</a:t>
            </a:r>
          </a:p>
          <a:p>
            <a:pPr marL="457200" indent="-457200">
              <a:buAutoNum type="arabicPeriod"/>
            </a:pPr>
            <a:r>
              <a:rPr lang="cs-CZ" b="1" dirty="0" smtClean="0"/>
              <a:t>Projektové úkoly (zakládání fiktivní firmy, založení spolku, organizace konference, projekt edukační akce aj. komplexní úkoly)  </a:t>
            </a:r>
          </a:p>
          <a:p>
            <a:pPr marL="457200" indent="-457200">
              <a:buAutoNum type="arabicPeriod"/>
            </a:pPr>
            <a:r>
              <a:rPr lang="cs-CZ" b="1" dirty="0" smtClean="0"/>
              <a:t>Zážitkové metody a metody a formy pro zkušenostní učení (exkurze, stáže, </a:t>
            </a:r>
            <a:r>
              <a:rPr lang="cs-CZ" b="1" dirty="0" err="1" smtClean="0"/>
              <a:t>shadowing</a:t>
            </a:r>
            <a:r>
              <a:rPr lang="cs-CZ" b="1" dirty="0" smtClean="0"/>
              <a:t>, výcvik atd.)</a:t>
            </a:r>
          </a:p>
        </p:txBody>
      </p:sp>
    </p:spTree>
    <p:extLst>
      <p:ext uri="{BB962C8B-B14F-4D97-AF65-F5344CB8AC3E}">
        <p14:creationId xmlns:p14="http://schemas.microsoft.com/office/powerpoint/2010/main" xmlns="" val="36883468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b="1" dirty="0" smtClean="0">
                <a:solidFill>
                  <a:srgbClr val="C00000"/>
                </a:solidFill>
              </a:rPr>
              <a:t>Princip 6: Motivace</a:t>
            </a:r>
            <a:endParaRPr lang="cs-CZ" sz="3200" b="1" dirty="0">
              <a:solidFill>
                <a:srgbClr val="C0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cs-CZ" dirty="0" smtClean="0"/>
              <a:t> Dospělí se chtějí učit, </a:t>
            </a:r>
            <a:r>
              <a:rPr lang="cs-CZ" b="1" dirty="0" smtClean="0">
                <a:solidFill>
                  <a:schemeClr val="accent3">
                    <a:lumMod val="50000"/>
                  </a:schemeClr>
                </a:solidFill>
              </a:rPr>
              <a:t>pokud jsou k tomu vnitřně motivováni </a:t>
            </a:r>
            <a:r>
              <a:rPr lang="cs-CZ" dirty="0" smtClean="0">
                <a:solidFill>
                  <a:schemeClr val="tx1"/>
                </a:solidFill>
              </a:rPr>
              <a:t>(vnější motivátory mohou existovat vedle vnitřních, ale nesmějí být v převaze) </a:t>
            </a:r>
          </a:p>
          <a:p>
            <a:pPr marL="0" indent="0">
              <a:buNone/>
            </a:pPr>
            <a:r>
              <a:rPr lang="cs-CZ" b="1" dirty="0" smtClean="0"/>
              <a:t>Co dospělé motivuje? </a:t>
            </a:r>
          </a:p>
          <a:p>
            <a:pPr marL="457200" indent="-457200">
              <a:buAutoNum type="arabicPeriod"/>
            </a:pPr>
            <a:r>
              <a:rPr lang="cs-CZ" b="1" dirty="0" smtClean="0"/>
              <a:t>Lepší kvalita života</a:t>
            </a:r>
          </a:p>
          <a:p>
            <a:pPr marL="457200" indent="-457200">
              <a:buAutoNum type="arabicPeriod"/>
            </a:pPr>
            <a:r>
              <a:rPr lang="cs-CZ" b="1" dirty="0" smtClean="0"/>
              <a:t>Uznání</a:t>
            </a:r>
          </a:p>
          <a:p>
            <a:pPr marL="457200" indent="-457200">
              <a:buAutoNum type="arabicPeriod"/>
            </a:pPr>
            <a:r>
              <a:rPr lang="cs-CZ" b="1" dirty="0" smtClean="0"/>
              <a:t>Sebeúcta</a:t>
            </a:r>
          </a:p>
          <a:p>
            <a:pPr marL="457200" indent="-457200">
              <a:buAutoNum type="arabicPeriod"/>
            </a:pPr>
            <a:r>
              <a:rPr lang="cs-CZ" b="1" dirty="0" smtClean="0"/>
              <a:t>Sebevědomí</a:t>
            </a:r>
          </a:p>
          <a:p>
            <a:pPr marL="457200" indent="-457200">
              <a:buAutoNum type="arabicPeriod"/>
            </a:pPr>
            <a:r>
              <a:rPr lang="cs-CZ" b="1" dirty="0" smtClean="0"/>
              <a:t>Sebeaktualizace </a:t>
            </a:r>
          </a:p>
        </p:txBody>
      </p:sp>
    </p:spTree>
    <p:extLst>
      <p:ext uri="{BB962C8B-B14F-4D97-AF65-F5344CB8AC3E}">
        <p14:creationId xmlns:p14="http://schemas.microsoft.com/office/powerpoint/2010/main" xmlns="" val="854802439"/>
      </p:ext>
    </p:extLst>
  </p:cSld>
  <p:clrMapOvr>
    <a:masterClrMapping/>
  </p:clrMapOvr>
</p:sld>
</file>

<file path=ppt/theme/theme1.xml><?xml version="1.0" encoding="utf-8"?>
<a:theme xmlns:a="http://schemas.openxmlformats.org/drawingml/2006/main" name="Berlín">
  <a:themeElements>
    <a:clrScheme name="Berlí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ín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í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Berlín</Template>
  <TotalTime>783</TotalTime>
  <Words>1206</Words>
  <Application>Microsoft Office PowerPoint</Application>
  <PresentationFormat>Vlastní</PresentationFormat>
  <Paragraphs>102</Paragraphs>
  <Slides>13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Berlín</vt:lpstr>
      <vt:lpstr>Malcolm Knowles – Andragogika jako teorie vzdělávání dospělých    </vt:lpstr>
      <vt:lpstr>Malcolm Knowles (1913 – 1997) </vt:lpstr>
      <vt:lpstr>Malcolm Knowles (1913 – 1997) </vt:lpstr>
      <vt:lpstr>Princip 1: Potřeba poznávat</vt:lpstr>
      <vt:lpstr>Princip 2: Self-concept</vt:lpstr>
      <vt:lpstr>Princip 3: Předchozí zkušenost</vt:lpstr>
      <vt:lpstr>Princip 4: Připravenost učit se</vt:lpstr>
      <vt:lpstr>Princip 5: Orientace v učení</vt:lpstr>
      <vt:lpstr>Princip 6: Motivace</vt:lpstr>
      <vt:lpstr>Implikace pro praxi</vt:lpstr>
      <vt:lpstr>Orientace pro vzdělavatele dospělých – principy vyučování</vt:lpstr>
      <vt:lpstr>Orientace pro vzdělavatele dospělých – principy vyučování</vt:lpstr>
      <vt:lpstr>Zdroje</vt:lpstr>
    </vt:vector>
  </TitlesOfParts>
  <Company>Technická univerzita v Liberci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Jack Mezirow Transformační učení</dc:title>
  <dc:creator>Andrea Rozkovcová</dc:creator>
  <cp:lastModifiedBy>Markétka</cp:lastModifiedBy>
  <cp:revision>51</cp:revision>
  <cp:lastPrinted>2019-02-19T10:03:42Z</cp:lastPrinted>
  <dcterms:created xsi:type="dcterms:W3CDTF">2016-09-09T08:57:04Z</dcterms:created>
  <dcterms:modified xsi:type="dcterms:W3CDTF">2020-10-07T11:46:36Z</dcterms:modified>
</cp:coreProperties>
</file>