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1" r:id="rId5"/>
    <p:sldId id="259" r:id="rId6"/>
    <p:sldId id="260" r:id="rId7"/>
    <p:sldId id="261" r:id="rId8"/>
    <p:sldId id="262" r:id="rId9"/>
    <p:sldId id="282" r:id="rId10"/>
    <p:sldId id="263" r:id="rId11"/>
    <p:sldId id="264" r:id="rId12"/>
    <p:sldId id="265" r:id="rId13"/>
    <p:sldId id="266" r:id="rId14"/>
    <p:sldId id="283" r:id="rId15"/>
    <p:sldId id="267" r:id="rId16"/>
    <p:sldId id="268" r:id="rId17"/>
    <p:sldId id="269" r:id="rId18"/>
    <p:sldId id="284" r:id="rId19"/>
    <p:sldId id="270" r:id="rId20"/>
    <p:sldId id="271" r:id="rId21"/>
    <p:sldId id="272" r:id="rId22"/>
    <p:sldId id="287" r:id="rId23"/>
    <p:sldId id="273" r:id="rId24"/>
    <p:sldId id="274" r:id="rId25"/>
    <p:sldId id="288" r:id="rId26"/>
    <p:sldId id="275" r:id="rId27"/>
    <p:sldId id="289" r:id="rId28"/>
    <p:sldId id="276" r:id="rId29"/>
    <p:sldId id="290" r:id="rId30"/>
    <p:sldId id="277" r:id="rId31"/>
    <p:sldId id="278" r:id="rId32"/>
    <p:sldId id="279" r:id="rId33"/>
    <p:sldId id="285" r:id="rId34"/>
    <p:sldId id="291" r:id="rId35"/>
    <p:sldId id="292" r:id="rId36"/>
    <p:sldId id="286" r:id="rId3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6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48896-16B9-4C7F-972E-14C4C033ECA3}" type="datetimeFigureOut">
              <a:rPr lang="cs-CZ" smtClean="0"/>
              <a:t>12.12.2023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A8EA-8EBA-49A1-92FA-729539DB574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3372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48896-16B9-4C7F-972E-14C4C033ECA3}" type="datetimeFigureOut">
              <a:rPr lang="cs-CZ" smtClean="0"/>
              <a:t>12.12.2023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A8EA-8EBA-49A1-92FA-729539DB574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1864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48896-16B9-4C7F-972E-14C4C033ECA3}" type="datetimeFigureOut">
              <a:rPr lang="cs-CZ" smtClean="0"/>
              <a:t>12.12.2023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A8EA-8EBA-49A1-92FA-729539DB574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325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48896-16B9-4C7F-972E-14C4C033ECA3}" type="datetimeFigureOut">
              <a:rPr lang="cs-CZ" smtClean="0"/>
              <a:t>12.12.2023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A8EA-8EBA-49A1-92FA-729539DB574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6978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48896-16B9-4C7F-972E-14C4C033ECA3}" type="datetimeFigureOut">
              <a:rPr lang="cs-CZ" smtClean="0"/>
              <a:t>12.12.2023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A8EA-8EBA-49A1-92FA-729539DB574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3462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48896-16B9-4C7F-972E-14C4C033ECA3}" type="datetimeFigureOut">
              <a:rPr lang="cs-CZ" smtClean="0"/>
              <a:t>12.12.2023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A8EA-8EBA-49A1-92FA-729539DB574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855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48896-16B9-4C7F-972E-14C4C033ECA3}" type="datetimeFigureOut">
              <a:rPr lang="cs-CZ" smtClean="0"/>
              <a:t>12.12.2023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A8EA-8EBA-49A1-92FA-729539DB574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50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48896-16B9-4C7F-972E-14C4C033ECA3}" type="datetimeFigureOut">
              <a:rPr lang="cs-CZ" smtClean="0"/>
              <a:t>12.12.2023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A8EA-8EBA-49A1-92FA-729539DB574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3855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48896-16B9-4C7F-972E-14C4C033ECA3}" type="datetimeFigureOut">
              <a:rPr lang="cs-CZ" smtClean="0"/>
              <a:t>12.12.2023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A8EA-8EBA-49A1-92FA-729539DB574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6667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48896-16B9-4C7F-972E-14C4C033ECA3}" type="datetimeFigureOut">
              <a:rPr lang="cs-CZ" smtClean="0"/>
              <a:t>12.12.2023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A8EA-8EBA-49A1-92FA-729539DB574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3273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48896-16B9-4C7F-972E-14C4C033ECA3}" type="datetimeFigureOut">
              <a:rPr lang="cs-CZ" smtClean="0"/>
              <a:t>12.12.2023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A8EA-8EBA-49A1-92FA-729539DB574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5791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48896-16B9-4C7F-972E-14C4C033ECA3}" type="datetimeFigureOut">
              <a:rPr lang="cs-CZ" smtClean="0"/>
              <a:t>12.12.2023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5A8EA-8EBA-49A1-92FA-729539DB574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6730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284672"/>
            <a:ext cx="9144000" cy="2389517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Specifika povolání všeobecné sestry v Armádě České republiky</a:t>
            </a:r>
            <a:endParaRPr lang="cs-CZ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8574657" y="4597879"/>
            <a:ext cx="2216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/>
              <a:t>n</a:t>
            </a:r>
            <a:r>
              <a:rPr lang="cs-CZ" b="1" dirty="0" err="1" smtClean="0"/>
              <a:t>rtm</a:t>
            </a:r>
            <a:r>
              <a:rPr lang="cs-CZ" b="1" dirty="0" smtClean="0"/>
              <a:t>. Jakub Cikryt</a:t>
            </a:r>
            <a:endParaRPr lang="cs-CZ" b="1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437" y="3789422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028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Výzbroj a výstroj AČR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u="sng" dirty="0"/>
              <a:t>Výstroj</a:t>
            </a:r>
            <a:endParaRPr lang="cs-CZ" u="sng" dirty="0"/>
          </a:p>
          <a:p>
            <a:r>
              <a:rPr lang="cs-CZ" dirty="0"/>
              <a:t>Výstroj vojáka je především to, co ho v očích veřejnosti odlišuje od civilních osob. Vojáci jednotlivých armád mají svou specifickou výstroj, která je odlišuje od armád jiných. Na rozdíl od dřívějších dob, kdy byli vojáci vystrojeni v uniformách zářivých barev, se dnes od dob 1. světové války používají uniformy, které jsou účelné svou nenápadností v prostředí, v němž se vojáci nacházejí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87243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Výzbroj a výstroj AČR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dirty="0"/>
              <a:t>Polní stejnokroj </a:t>
            </a:r>
            <a:r>
              <a:rPr lang="cs-CZ" b="1" dirty="0" err="1"/>
              <a:t>vz</a:t>
            </a:r>
            <a:r>
              <a:rPr lang="cs-CZ" b="1" dirty="0"/>
              <a:t>. 95</a:t>
            </a:r>
            <a:endParaRPr lang="cs-CZ" dirty="0"/>
          </a:p>
          <a:p>
            <a:r>
              <a:rPr lang="cs-CZ" dirty="0"/>
              <a:t>Stejnokroj používaný v AČR od roku 1995 byl po dobu jeho používání několikrát modifikován. Jeho distribuci v rámci AČR zabezpečují dvě firmy, a to Koutný Prostějov, která mimo armádu ČR dodává uniformy i do zahraničních armád, a STV Group prostřednictvím dceřiné firmy </a:t>
            </a:r>
            <a:r>
              <a:rPr lang="cs-CZ" dirty="0" err="1"/>
              <a:t>Tropner</a:t>
            </a:r>
            <a:r>
              <a:rPr lang="cs-CZ" dirty="0"/>
              <a:t> s.r.o</a:t>
            </a:r>
            <a:r>
              <a:rPr lang="cs-CZ" dirty="0" smtClean="0"/>
              <a:t>.</a:t>
            </a:r>
            <a:endParaRPr lang="cs-CZ" dirty="0"/>
          </a:p>
          <a:p>
            <a:r>
              <a:rPr lang="cs-CZ" b="1" dirty="0"/>
              <a:t>Obuv polní</a:t>
            </a:r>
            <a:endParaRPr lang="cs-CZ" dirty="0"/>
          </a:p>
          <a:p>
            <a:r>
              <a:rPr lang="cs-CZ" dirty="0"/>
              <a:t>Obuv je pro vojáka, především pak pro plnění úkolů v poli, nesmírně důležitá, proto by měla být nejen pohodlná, ale i schopná odolávat nepříznivým povětrnostním vlivům, jako je třeba vysoká teplota, chlad nebo vlhkost. </a:t>
            </a:r>
          </a:p>
        </p:txBody>
      </p:sp>
    </p:spTree>
    <p:extLst>
      <p:ext uri="{BB962C8B-B14F-4D97-AF65-F5344CB8AC3E}">
        <p14:creationId xmlns:p14="http://schemas.microsoft.com/office/powerpoint/2010/main" val="1832986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Výzbroj a výstroj AČR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Polní obuv pro českou armádu dlouhodobě zabezpečuje slavičínská firma </a:t>
            </a:r>
            <a:r>
              <a:rPr lang="cs-CZ" dirty="0" err="1"/>
              <a:t>Prabos</a:t>
            </a:r>
            <a:r>
              <a:rPr lang="cs-CZ" dirty="0"/>
              <a:t> plus a.s. Jelikož současná vojenská obuv používaná v AČR obsahuje membránu Gore-tex, neobejde se česká firma bez dodávek materiálu od zahraničních </a:t>
            </a:r>
            <a:r>
              <a:rPr lang="cs-CZ" dirty="0" smtClean="0"/>
              <a:t>dodavatelů.</a:t>
            </a:r>
          </a:p>
          <a:p>
            <a:r>
              <a:rPr lang="cs-CZ" b="1" dirty="0"/>
              <a:t>Balistická přilba</a:t>
            </a:r>
            <a:endParaRPr lang="cs-CZ" dirty="0"/>
          </a:p>
          <a:p>
            <a:r>
              <a:rPr lang="cs-CZ" dirty="0"/>
              <a:t>Od dob, kdy se v české armádě používaly zastaralé plechové přilby, udělala AČR výrazný posun směrem k zajištění balistické ochrany vojáků. I přesto však není současná situace, co se balistických přileb týče, úplně ideální.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48192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Výzbroj a výstroj AČR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 současné době jsou používány dva druhy balistických přileb. V roce 2017 bylo prostřednictvím české agentury NSPA nakoupeno několik set přileb Air </a:t>
            </a:r>
            <a:r>
              <a:rPr lang="cs-CZ" dirty="0" err="1"/>
              <a:t>Frame</a:t>
            </a:r>
            <a:r>
              <a:rPr lang="cs-CZ" dirty="0"/>
              <a:t> amerického výrobce </a:t>
            </a:r>
            <a:r>
              <a:rPr lang="cs-CZ" dirty="0" err="1"/>
              <a:t>Crye</a:t>
            </a:r>
            <a:r>
              <a:rPr lang="cs-CZ" dirty="0"/>
              <a:t> </a:t>
            </a:r>
            <a:r>
              <a:rPr lang="cs-CZ" dirty="0" err="1"/>
              <a:t>Precision</a:t>
            </a:r>
            <a:r>
              <a:rPr lang="cs-CZ" dirty="0"/>
              <a:t>, a poté v roce 2019 byly do AČR distribuovány přilby ochranné balistické </a:t>
            </a:r>
            <a:r>
              <a:rPr lang="cs-CZ" dirty="0" smtClean="0"/>
              <a:t>2017.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9877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/>
              <a:t>Výzbroj a výstroj AČR</a:t>
            </a: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694" y="1906438"/>
            <a:ext cx="5400135" cy="3122762"/>
          </a:xfrm>
        </p:spPr>
      </p:pic>
      <p:sp>
        <p:nvSpPr>
          <p:cNvPr id="6" name="TextovéPole 5"/>
          <p:cNvSpPr txBox="1"/>
          <p:nvPr/>
        </p:nvSpPr>
        <p:spPr>
          <a:xfrm>
            <a:off x="3988423" y="5060284"/>
            <a:ext cx="2326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Polní stejnokroj </a:t>
            </a:r>
            <a:r>
              <a:rPr lang="cs-CZ" dirty="0" err="1" smtClean="0"/>
              <a:t>vz</a:t>
            </a:r>
            <a:r>
              <a:rPr lang="cs-CZ" dirty="0" smtClean="0"/>
              <a:t>. 95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3381556" y="5429616"/>
            <a:ext cx="3700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Zdroj:</a:t>
            </a:r>
          </a:p>
          <a:p>
            <a:r>
              <a:rPr lang="cs-CZ" sz="1000" dirty="0"/>
              <a:t>https://www.e-army.cz/maskacovy-komplet-acu-rip-stop-vzor-95/</a:t>
            </a:r>
          </a:p>
        </p:txBody>
      </p:sp>
    </p:spTree>
    <p:extLst>
      <p:ext uri="{BB962C8B-B14F-4D97-AF65-F5344CB8AC3E}">
        <p14:creationId xmlns:p14="http://schemas.microsoft.com/office/powerpoint/2010/main" val="15628791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Zdravotnická technika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Vozový park AČR a zdravotnické služby nevyjímaje pochází poslední roky obnovou. Dosluhují staré Land Rovery a nahrazují je modernější Iveca</a:t>
            </a:r>
            <a:r>
              <a:rPr lang="cs-CZ" dirty="0" smtClean="0"/>
              <a:t>. Zástupcem vzdušného odsunového prostředku je vrtulník </a:t>
            </a:r>
            <a:r>
              <a:rPr lang="cs-CZ" dirty="0"/>
              <a:t>W-3A </a:t>
            </a:r>
            <a:r>
              <a:rPr lang="cs-CZ" dirty="0" smtClean="0"/>
              <a:t>Sokol. </a:t>
            </a:r>
          </a:p>
          <a:p>
            <a:r>
              <a:rPr lang="cs-CZ" b="1" dirty="0"/>
              <a:t>Iveco LZTOP</a:t>
            </a:r>
            <a:r>
              <a:rPr lang="cs-CZ" dirty="0"/>
              <a:t> patří do kategorie lehkých zdravotnických odsunových prostředků. LZTOP je vybaveno zdravotnickou nástavbou na podvozku Iveco využívaného v AČR. Konfigurace LZTOP umožňuje přepravu dvou ležících pacientů a jednoho sedícího zdravotníka, nebo jednoho ležícího pacienta, minimálně dvou sedících pacientů a jednoho zdravotníka.</a:t>
            </a:r>
          </a:p>
        </p:txBody>
      </p:sp>
    </p:spTree>
    <p:extLst>
      <p:ext uri="{BB962C8B-B14F-4D97-AF65-F5344CB8AC3E}">
        <p14:creationId xmlns:p14="http://schemas.microsoft.com/office/powerpoint/2010/main" val="31440203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Zdravotnická technika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Bez doplňování pohonných hmot a zdravotnického materiálu dokáže fungovat v dosahu 500 km a čase 16 hodin. Iveco LZTOP je vybaveno a zkonstruováno ke snadnému nakládání a vykládání raněných, jejich výzbroje a výstroje, a stejně tak k jednoduchému nástupu a výstupu raněných nebo nemocných pacientů i zdravotníků</a:t>
            </a:r>
            <a:r>
              <a:rPr lang="cs-CZ" dirty="0" smtClean="0"/>
              <a:t>. </a:t>
            </a:r>
            <a:r>
              <a:rPr lang="cs-CZ" dirty="0"/>
              <a:t>Nové sanitky Iveco v AČR částečně nahradí Land Rover </a:t>
            </a:r>
            <a:r>
              <a:rPr lang="cs-CZ" dirty="0" err="1"/>
              <a:t>Defender</a:t>
            </a:r>
            <a:r>
              <a:rPr lang="cs-CZ" dirty="0"/>
              <a:t> </a:t>
            </a:r>
            <a:r>
              <a:rPr lang="cs-CZ" dirty="0" smtClean="0"/>
              <a:t>ZOP.</a:t>
            </a:r>
          </a:p>
          <a:p>
            <a:r>
              <a:rPr lang="cs-CZ" b="1" dirty="0"/>
              <a:t>Vrtulník W-3A Sokol</a:t>
            </a:r>
            <a:r>
              <a:rPr lang="cs-CZ" dirty="0"/>
              <a:t> je víceúčelový dvoumotorový vrtulník poháněný </a:t>
            </a:r>
            <a:r>
              <a:rPr lang="cs-CZ" dirty="0" err="1"/>
              <a:t>turbohřídelovými</a:t>
            </a:r>
            <a:r>
              <a:rPr lang="cs-CZ" dirty="0"/>
              <a:t> motory. Je využíván pro přepravu osob na krátkých tratích, záchranné činnosti, hašení požárů, přepravu nákladů a provádění vzdušných výsadků.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436493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Zdravotnická technika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Součástí AČR jsou tyto vrtulníky od roku 1995. V celé České republice vrtulníky zajišťují záchrannou činnost v programu </a:t>
            </a:r>
            <a:r>
              <a:rPr lang="cs-CZ" dirty="0" err="1"/>
              <a:t>Search</a:t>
            </a:r>
            <a:r>
              <a:rPr lang="cs-CZ" dirty="0"/>
              <a:t> And </a:t>
            </a:r>
            <a:r>
              <a:rPr lang="cs-CZ" dirty="0" err="1"/>
              <a:t>Rescue</a:t>
            </a:r>
            <a:r>
              <a:rPr lang="cs-CZ" dirty="0"/>
              <a:t> (letecká pátrací a záchranná služba). V rámci IZS mohou být nasazeny při povodních či rozsáhlých požárech. Vrtulníky W-3A Sokol dále zabezpečují humanitární evakuace zdravotně postižených obyvatel v rámci programu MEDEVAC (</a:t>
            </a:r>
            <a:r>
              <a:rPr lang="cs-CZ" dirty="0" err="1"/>
              <a:t>Medevac</a:t>
            </a:r>
            <a:r>
              <a:rPr lang="cs-CZ" dirty="0"/>
              <a:t> </a:t>
            </a:r>
            <a:r>
              <a:rPr lang="cs-CZ" dirty="0" err="1"/>
              <a:t>Evacuation</a:t>
            </a:r>
            <a:r>
              <a:rPr lang="cs-CZ" dirty="0"/>
              <a:t>). Jejich modernizace instalací zařízení </a:t>
            </a:r>
            <a:r>
              <a:rPr lang="cs-CZ" dirty="0" err="1"/>
              <a:t>Enhanced</a:t>
            </a:r>
            <a:r>
              <a:rPr lang="cs-CZ" dirty="0"/>
              <a:t> Vision Systém zdokonalila vizuální orientaci pilotů v prostředí, kdy se nelze spoléhat na lidský </a:t>
            </a:r>
            <a:r>
              <a:rPr lang="cs-CZ" dirty="0" smtClean="0"/>
              <a:t>zrak.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93019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/>
              <a:t>Zdravotnická technika</a:t>
            </a: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10297"/>
            <a:ext cx="4130029" cy="2880880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205" y="2010297"/>
            <a:ext cx="4295595" cy="2880880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768415" y="5495025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Iveco LZTOP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8738559" y="5495026"/>
            <a:ext cx="2424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W-3A Sokol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1699404" y="5864357"/>
            <a:ext cx="2743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Zdroj: </a:t>
            </a:r>
            <a:endParaRPr lang="cs-CZ" sz="1000" dirty="0" smtClean="0"/>
          </a:p>
          <a:p>
            <a:r>
              <a:rPr lang="cs-CZ" sz="1000" dirty="0" smtClean="0"/>
              <a:t>https</a:t>
            </a:r>
            <a:r>
              <a:rPr lang="cs-CZ" sz="1000" dirty="0"/>
              <a:t>://4brn.army.cz/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8419381" y="5864358"/>
            <a:ext cx="2372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</a:t>
            </a:r>
            <a:r>
              <a:rPr lang="cs-CZ" sz="1000" dirty="0" smtClean="0"/>
              <a:t>:</a:t>
            </a:r>
          </a:p>
          <a:p>
            <a:r>
              <a:rPr lang="cs-CZ" sz="1000" dirty="0" smtClean="0"/>
              <a:t>https</a:t>
            </a:r>
            <a:r>
              <a:rPr lang="cs-CZ" sz="1000" dirty="0"/>
              <a:t>://acr.army.cz/technika-a-vyzbroj/letecka/w-3a-sokol-89945</a:t>
            </a:r>
          </a:p>
        </p:txBody>
      </p:sp>
    </p:spTree>
    <p:extLst>
      <p:ext uri="{BB962C8B-B14F-4D97-AF65-F5344CB8AC3E}">
        <p14:creationId xmlns:p14="http://schemas.microsoft.com/office/powerpoint/2010/main" val="31007141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Podmínky fyzické zdatnosti pro vstup do AČR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Nyní je součástí AČR výroční a profesní přezkoušení. Obě tato přezkoušení mají různé disciplíny. Tyto disciplíny se mohou dle útvarů lišit a po pár letech se mohou obměňovat či modifikovat. Též existují normy pro ženy a muže a stejně tak věkové normy – zde platí úměra čím vyšší věk, tím menší nárok na fyzickou výkonnost</a:t>
            </a:r>
            <a:r>
              <a:rPr lang="cs-CZ" dirty="0" smtClean="0"/>
              <a:t>. </a:t>
            </a:r>
            <a:r>
              <a:rPr lang="cs-CZ" dirty="0"/>
              <a:t>Výroční přezkoušení se obvykle skládá z disciplín jako plavání, sedy lehy, kliky, shyby a v neposlední </a:t>
            </a:r>
            <a:r>
              <a:rPr lang="cs-CZ" dirty="0" smtClean="0"/>
              <a:t>řadě </a:t>
            </a:r>
            <a:r>
              <a:rPr lang="cs-CZ" dirty="0" err="1"/>
              <a:t>Cooprův</a:t>
            </a:r>
            <a:r>
              <a:rPr lang="cs-CZ" dirty="0"/>
              <a:t> test – běh na 12 minut, kdy musí voják zaběhnout určitou vzdálenost. Občas se v přezkoušení může objevit nějaké zpestření jako třeba výmyk</a:t>
            </a:r>
            <a:r>
              <a:rPr lang="cs-CZ" dirty="0" smtClean="0"/>
              <a:t>. </a:t>
            </a:r>
            <a:r>
              <a:rPr lang="cs-CZ" dirty="0"/>
              <a:t>Na výroční přezkoušení se vojáci běžně připravují pravidelnými tréninky v rámci rot</a:t>
            </a:r>
            <a:r>
              <a:rPr lang="cs-CZ" dirty="0" smtClean="0"/>
              <a:t>.</a:t>
            </a:r>
            <a:r>
              <a:rPr lang="cs-CZ" dirty="0"/>
              <a:t> Všeobecné sestry, které na rotě neslouží (působí na obvazišti či ošetřovně), se pak musí připravovat individuálně.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3547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Speciální zdravotnické pomůcky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 AČR, ale i v ostatních armádách, se používají pomůcky, které nejsou v civilním sektoru zcela běžné. Za všechny je možné zmínit především tři nejdůležitější</a:t>
            </a:r>
            <a:r>
              <a:rPr lang="cs-CZ" dirty="0" smtClean="0"/>
              <a:t>:</a:t>
            </a:r>
          </a:p>
          <a:p>
            <a:r>
              <a:rPr lang="cs-CZ" b="1" dirty="0" smtClean="0"/>
              <a:t>Izraelský tlakový obvaz (</a:t>
            </a:r>
            <a:r>
              <a:rPr lang="cs-CZ" b="1" dirty="0" err="1" smtClean="0"/>
              <a:t>Emergency</a:t>
            </a:r>
            <a:r>
              <a:rPr lang="cs-CZ" b="1" dirty="0" smtClean="0"/>
              <a:t> </a:t>
            </a:r>
            <a:r>
              <a:rPr lang="cs-CZ" b="1" dirty="0" err="1" smtClean="0"/>
              <a:t>bandage</a:t>
            </a:r>
            <a:r>
              <a:rPr lang="cs-CZ" b="1" dirty="0" smtClean="0"/>
              <a:t>) </a:t>
            </a:r>
            <a:r>
              <a:rPr lang="cs-CZ" dirty="0" smtClean="0"/>
              <a:t>- </a:t>
            </a:r>
            <a:r>
              <a:rPr lang="cs-CZ" dirty="0"/>
              <a:t>Speciálně navržený tlakový obvaz určený ke stavění masivního krvácení. Poprvé byl použit během mírové operace NATO v Bosně a Hercegovině a poté v operaci Trvalá svoboda v Iráku.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267829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Podmínky fyzické zdatnosti pro vstup do AČR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Profesní přezkoušení se stejně jako výroční může opět lišit dle útvarů. Zde jeho součástí může být např. lezení (za pomocí lana a umělé horolezecké zdi), vojenské plavání, topografie, běh 1 km na čas, pochod na 50 km s 30 kg zátěže, ale třeba i základy </a:t>
            </a:r>
            <a:r>
              <a:rPr lang="cs-CZ" dirty="0" err="1"/>
              <a:t>musada</a:t>
            </a:r>
            <a:r>
              <a:rPr lang="cs-CZ" dirty="0"/>
              <a:t> (bojové umění).</a:t>
            </a:r>
          </a:p>
          <a:p>
            <a:r>
              <a:rPr lang="cs-CZ" dirty="0"/>
              <a:t>AČR cvičí boj zblízka již od roku 1994 a vychází ze základu </a:t>
            </a:r>
            <a:r>
              <a:rPr lang="cs-CZ" dirty="0" err="1"/>
              <a:t>Military</a:t>
            </a:r>
            <a:r>
              <a:rPr lang="cs-CZ" dirty="0"/>
              <a:t> </a:t>
            </a:r>
            <a:r>
              <a:rPr lang="cs-CZ" dirty="0" err="1"/>
              <a:t>Combat</a:t>
            </a:r>
            <a:r>
              <a:rPr lang="cs-CZ" dirty="0"/>
              <a:t> Systému MUSADO. Herbert </a:t>
            </a:r>
            <a:r>
              <a:rPr lang="cs-CZ" dirty="0" err="1"/>
              <a:t>Grudzenský</a:t>
            </a:r>
            <a:r>
              <a:rPr lang="cs-CZ" dirty="0"/>
              <a:t>, který tento systém v 70. letech dvacátého století založil, vychází z východoasijských bojových umění. Systém vycházel z bojových válečných zkušeností a byl uzpůsoben na evropskou mentalitu chápání boje muže proti </a:t>
            </a:r>
            <a:r>
              <a:rPr lang="cs-CZ" dirty="0" smtClean="0"/>
              <a:t>muži.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280890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Činnost vykonávaná všeobecnou sestrou v AČR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Zdravotnický záchranář a všeobecná sestra</a:t>
            </a:r>
            <a:r>
              <a:rPr lang="cs-CZ" dirty="0"/>
              <a:t> – mají formální zdravotnické vzdělání (na civilní nebo vojenské škole). Bývají členy rot, posádkových ošetřoven, praporních obvazišť, polních nemocnic (6. a 7. polní nemocnice), výcvikových center (např. Vojenská akademie – Vyškov) atd. Zúčastňují se odborných stáží na ZZS či ve vojenských nebo i civilních nemocničních zařízeních.</a:t>
            </a:r>
          </a:p>
        </p:txBody>
      </p:sp>
    </p:spTree>
    <p:extLst>
      <p:ext uri="{BB962C8B-B14F-4D97-AF65-F5344CB8AC3E}">
        <p14:creationId xmlns:p14="http://schemas.microsoft.com/office/powerpoint/2010/main" val="41516699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Činnost vykonávaná všeobecnou sestrou v AČR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3867809"/>
          </a:xfrm>
        </p:spPr>
      </p:pic>
      <p:sp>
        <p:nvSpPr>
          <p:cNvPr id="6" name="TextovéPole 5"/>
          <p:cNvSpPr txBox="1"/>
          <p:nvPr/>
        </p:nvSpPr>
        <p:spPr>
          <a:xfrm>
            <a:off x="2228144" y="5848709"/>
            <a:ext cx="7735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Polní vojenská nemocnice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4537494" y="6218041"/>
            <a:ext cx="36921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Zdroj: </a:t>
            </a:r>
            <a:endParaRPr lang="cs-CZ" sz="1000" dirty="0" smtClean="0"/>
          </a:p>
          <a:p>
            <a:r>
              <a:rPr lang="cs-CZ" sz="1000" dirty="0" smtClean="0"/>
              <a:t>https</a:t>
            </a:r>
            <a:r>
              <a:rPr lang="cs-CZ" sz="1000" dirty="0"/>
              <a:t>://</a:t>
            </a:r>
            <a:r>
              <a:rPr lang="cs-CZ" sz="1000" dirty="0" smtClean="0"/>
              <a:t>www.army.cz/scripts/detail.php?id=10681</a:t>
            </a:r>
            <a:endParaRPr lang="cs-CZ" sz="1000" dirty="0"/>
          </a:p>
        </p:txBody>
      </p:sp>
    </p:spTree>
    <p:extLst>
      <p:ext uri="{BB962C8B-B14F-4D97-AF65-F5344CB8AC3E}">
        <p14:creationId xmlns:p14="http://schemas.microsoft.com/office/powerpoint/2010/main" val="34009037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Rozdělení vojenských zdravotnických pracovišť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ROLE 1</a:t>
            </a:r>
            <a:r>
              <a:rPr lang="cs-CZ" dirty="0"/>
              <a:t> – polní zdravotnické zařízení (MTF – </a:t>
            </a:r>
            <a:r>
              <a:rPr lang="cs-CZ" dirty="0" err="1"/>
              <a:t>Medical</a:t>
            </a:r>
            <a:r>
              <a:rPr lang="cs-CZ" dirty="0"/>
              <a:t> </a:t>
            </a:r>
            <a:r>
              <a:rPr lang="cs-CZ" dirty="0" err="1"/>
              <a:t>Treatment</a:t>
            </a:r>
            <a:r>
              <a:rPr lang="cs-CZ" dirty="0"/>
              <a:t> </a:t>
            </a:r>
            <a:r>
              <a:rPr lang="cs-CZ" dirty="0" err="1"/>
              <a:t>Facility</a:t>
            </a:r>
            <a:r>
              <a:rPr lang="cs-CZ" dirty="0"/>
              <a:t>), v podmínkách AČR označováno jako praporní obvaziště. Přebírá raněné, kteří již byli ošetřeni nebo jsou transportováni přímo z místa, kde došlo k poranění. ROLE 1 je obsazena </a:t>
            </a:r>
            <a:r>
              <a:rPr lang="cs-CZ" dirty="0" err="1"/>
              <a:t>paramediky</a:t>
            </a:r>
            <a:r>
              <a:rPr lang="cs-CZ" dirty="0"/>
              <a:t> nebo lékaři se zaměřením na urgentní péči nebo všeobecné praktické lékařství</a:t>
            </a:r>
            <a:r>
              <a:rPr lang="cs-CZ" dirty="0" smtClean="0"/>
              <a:t>.</a:t>
            </a:r>
            <a:endParaRPr lang="cs-CZ" dirty="0"/>
          </a:p>
          <a:p>
            <a:r>
              <a:rPr lang="cs-CZ" b="1" dirty="0"/>
              <a:t>ROLE 2 </a:t>
            </a:r>
            <a:r>
              <a:rPr lang="cs-CZ" dirty="0"/>
              <a:t>– zdravotnické zařízení primárně zaměřeno na akutní péči. Vybavení se liší podle jednotlivých národností. Lůžková kapacita je takového rozsahu, aby zajistila včasnou pooperační péči. Základní činností je poskytování urgentní chirurgické péče. </a:t>
            </a:r>
          </a:p>
        </p:txBody>
      </p:sp>
    </p:spTree>
    <p:extLst>
      <p:ext uri="{BB962C8B-B14F-4D97-AF65-F5344CB8AC3E}">
        <p14:creationId xmlns:p14="http://schemas.microsoft.com/office/powerpoint/2010/main" val="33256546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Rozdělení vojenských zdravotnických pracovišť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dirty="0"/>
              <a:t>ROLE 3</a:t>
            </a:r>
            <a:r>
              <a:rPr lang="cs-CZ" dirty="0"/>
              <a:t> – polní nemocnice. Největší polní zdravotnické zařízení poskytuje kromě urgentní chirurgicko-anesteziologické péče i další specializovanou péči (neurochirurgie, </a:t>
            </a:r>
            <a:r>
              <a:rPr lang="cs-CZ" dirty="0" err="1"/>
              <a:t>maxilofaciální</a:t>
            </a:r>
            <a:r>
              <a:rPr lang="cs-CZ" dirty="0"/>
              <a:t> chirurgie, stomatologie, vnitřní lékařství, oftalmologie aj.), která je doplněna o komplementární vybavení (např. biochemické a mikrobiologické laboratoře, zobrazovací vyšetření včetně CT, farmaceutické zabezpečení). Struktura takové péče závisí na možnostech jednotlivých států. </a:t>
            </a:r>
            <a:endParaRPr lang="cs-CZ" dirty="0" smtClean="0"/>
          </a:p>
          <a:p>
            <a:r>
              <a:rPr lang="cs-CZ" b="1" dirty="0"/>
              <a:t>ROLE 4 </a:t>
            </a:r>
            <a:r>
              <a:rPr lang="cs-CZ" dirty="0"/>
              <a:t>– poskytují komplexní a definitivní léčebnou péči, na kterou navazuje případná péče rehabilitační. V České republice je takovým zařízením Ústřední vojenská nemocnice v </a:t>
            </a:r>
            <a:r>
              <a:rPr lang="cs-CZ" dirty="0" smtClean="0"/>
              <a:t>Praze. </a:t>
            </a:r>
          </a:p>
        </p:txBody>
      </p:sp>
    </p:spTree>
    <p:extLst>
      <p:ext uri="{BB962C8B-B14F-4D97-AF65-F5344CB8AC3E}">
        <p14:creationId xmlns:p14="http://schemas.microsoft.com/office/powerpoint/2010/main" val="4064002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/>
              <a:t>Rozdělení vojenských zdravotnických pracovišť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2168936"/>
            <a:ext cx="9525000" cy="3076575"/>
          </a:xfrm>
        </p:spPr>
      </p:pic>
      <p:sp>
        <p:nvSpPr>
          <p:cNvPr id="6" name="TextovéPole 5"/>
          <p:cNvSpPr txBox="1"/>
          <p:nvPr/>
        </p:nvSpPr>
        <p:spPr>
          <a:xfrm>
            <a:off x="5296618" y="5365630"/>
            <a:ext cx="3519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ÚVN Praha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4502989" y="5689243"/>
            <a:ext cx="33556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Zdroj: </a:t>
            </a:r>
          </a:p>
          <a:p>
            <a:r>
              <a:rPr lang="cs-CZ" sz="1000" dirty="0"/>
              <a:t>https://www.nzip.cz/clanek/80-ustredni-vojenska-nemocnice-uvn</a:t>
            </a:r>
          </a:p>
        </p:txBody>
      </p:sp>
    </p:spTree>
    <p:extLst>
      <p:ext uri="{BB962C8B-B14F-4D97-AF65-F5344CB8AC3E}">
        <p14:creationId xmlns:p14="http://schemas.microsoft.com/office/powerpoint/2010/main" val="21133846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Činnost všeobecných sester na praporních obvazištích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Všeobecná sestra může v AČR působit na několika pozicích různých pracovišť. Nejtypičtější je ovšem praporní obvaziště. To zabezpečuje při výcviku v poli na vojenském cvičení (jako stálé stanoviště ROLE 1 může sloužit rozvinutá POP2/POP3). Zabezpečuje i další výcviky jako jsou střelby, hod granátem a mnoho dalších. Na své posádce pak školí ostatní vojáky v rámci první pomoci a vede školení příslušníků TCCC. Na obvazišti drží stálou pohotovost spolu s lékařem. Všeobecná sestra působící na praporním/plukovním obvazišti může působit v zahraniční misi, většinou v rámci ROLE 1. </a:t>
            </a:r>
          </a:p>
        </p:txBody>
      </p:sp>
    </p:spTree>
    <p:extLst>
      <p:ext uri="{BB962C8B-B14F-4D97-AF65-F5344CB8AC3E}">
        <p14:creationId xmlns:p14="http://schemas.microsoft.com/office/powerpoint/2010/main" val="3849544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/>
              <a:t>Činnost všeobecných sester na praporních obvazištích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Lze tedy říci, že praporní obvaziště primárně slouží k poskytnutí první lékařské pomoci, a to především k provádění výkonů, jež slouží k záchraně života, končetin a </a:t>
            </a:r>
            <a:r>
              <a:rPr lang="cs-CZ" dirty="0" smtClean="0"/>
              <a:t>stabilizaci stavu zraněného vojáka, popř. civilní osoby.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45448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Všeobecné sestry v zahraničních operacích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Důležitou součástí bojového zabezpečení vojsk je zdravotnické zabezpečení. Je také nezbytným předpokladem pro udržitelnost a morálku vojsk. Prvořadým úkolem je podporovat vojska v plnění úkolů prostřednictvím zachování a obnovování zdraví a taktéž bojové síly. Na vojenské zdravotníky jsou kladeny vysoké nároky. Operace jsou ale také zdrojem zátěžových a stresových situací, které mohou mít za následek vznik psychických obtíží, ale i obtíže spojené s návratem zpět domů a adaptací na běžný režim. Zpočátku je často nutné se s nebývalým nárůstem stresových situací a zvýšenou zátěží organismu vyrovnat, to samé platí při návratu </a:t>
            </a:r>
            <a:r>
              <a:rPr lang="cs-CZ" dirty="0" smtClean="0"/>
              <a:t>domů.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638181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/>
              <a:t>Průběh přípravy k výkonu povolání všeobecné sestry v AČR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Nyní se Česká republika v době míru spoléhá výhradně na profesionální armádu. Muži, ale i ženy, kteří se chtějí stát profesionálními vojáky dnes, musí absolvovat tříměsíční vojenský dril na posádce ve Vyškově, který je alternativou k vojenské základní službě. V průběhu let byla AČR mnohonásobně zmenšena, a to jak v počtu vojáků, tak i množstvím posádek.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94808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Speciální zdravotnické pomůcky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Hemostatika</a:t>
            </a:r>
            <a:r>
              <a:rPr lang="cs-CZ" dirty="0"/>
              <a:t> (např. </a:t>
            </a:r>
            <a:r>
              <a:rPr lang="cs-CZ" dirty="0" err="1"/>
              <a:t>QuikClot</a:t>
            </a:r>
            <a:r>
              <a:rPr lang="cs-CZ" dirty="0"/>
              <a:t>, </a:t>
            </a:r>
            <a:r>
              <a:rPr lang="cs-CZ" dirty="0" err="1"/>
              <a:t>Celox</a:t>
            </a:r>
            <a:r>
              <a:rPr lang="cs-CZ" dirty="0"/>
              <a:t>, </a:t>
            </a:r>
            <a:r>
              <a:rPr lang="cs-CZ" dirty="0" err="1"/>
              <a:t>ChitoSAM</a:t>
            </a:r>
            <a:r>
              <a:rPr lang="cs-CZ" dirty="0"/>
              <a:t>) – jedná se o tkaninu napuštěnou speciální látkou, která má vliv na srážlivost krve. Používá se na místech, kde nejde efektivně použít C.A.T., např. v tříslech a pažní jamce.</a:t>
            </a:r>
          </a:p>
          <a:p>
            <a:r>
              <a:rPr lang="cs-CZ" b="1" dirty="0"/>
              <a:t>C.A.T.</a:t>
            </a:r>
            <a:r>
              <a:rPr lang="cs-CZ" dirty="0"/>
              <a:t> – tzv. turniket, je </a:t>
            </a:r>
            <a:r>
              <a:rPr lang="cs-CZ" dirty="0" smtClean="0"/>
              <a:t>povinnou </a:t>
            </a:r>
            <a:r>
              <a:rPr lang="cs-CZ" dirty="0"/>
              <a:t>výbavou vojáka a je zcela nezastupitelný při stavění masivního krvácení nebo ztrátovém poranění. Vojáci jsou neustále cvičeni v jeho používání, především pak ve správnosti jeho </a:t>
            </a:r>
            <a:r>
              <a:rPr lang="cs-CZ" dirty="0" smtClean="0"/>
              <a:t>nasazení.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025519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0562" y="347873"/>
            <a:ext cx="10515600" cy="1325563"/>
          </a:xfrm>
        </p:spPr>
        <p:txBody>
          <a:bodyPr/>
          <a:lstStyle/>
          <a:p>
            <a:pPr algn="ctr"/>
            <a:r>
              <a:rPr lang="cs-CZ" b="1" dirty="0" smtClean="0"/>
              <a:t>Průběh přípravy k výkonu povolání všeobecné sestry v AČR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2" indent="0">
              <a:buNone/>
            </a:pPr>
            <a:endParaRPr lang="cs-CZ" b="1" dirty="0"/>
          </a:p>
          <a:p>
            <a:r>
              <a:rPr lang="cs-CZ" dirty="0"/>
              <a:t>Pokud má všeobecná zdravotní sestra ukončené vzdělání a rozhodne se vstoupit do řad AČR, budou její první kroky vést na nejbližší </a:t>
            </a:r>
            <a:r>
              <a:rPr lang="cs-CZ" dirty="0" err="1"/>
              <a:t>rekrutační</a:t>
            </a:r>
            <a:r>
              <a:rPr lang="cs-CZ" dirty="0"/>
              <a:t> středisko, kterých existuje v České republice celkem šest, a to v Hradci Králové, Praze, Jihlavě, Liberci, Ostravě a Olomouci. Na příslušné </a:t>
            </a:r>
            <a:r>
              <a:rPr lang="cs-CZ" dirty="0" err="1"/>
              <a:t>rekrutační</a:t>
            </a:r>
            <a:r>
              <a:rPr lang="cs-CZ" dirty="0"/>
              <a:t> středisko si pak všeobecná sestra připraví potřebné dokumenty (fotografie, výpis z rejstříku trestů, doklad o ukončeném vzdělání atd.) a zdejší pracovník ji oznámí další průběh náboru. Dnes již může první návštěvu nahradit vyplněný formulář dostupný na internetových stránkách AČR.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79209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Průběh přípravy k výkonu povolání všeobecné sestry v AČR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Pokud voják úspěšně absolvuje zdravotní prohlídku v jedné z vojenských nemocnic, následují testy fyzické zdatnosti, kde se testuje fyzická zdatnost daného jedince. Součástí fyzických testů je sed leh, klik vzpor (pouze muži), skok daleký z místa a na závěr sálový test W170. To je výkon při tepové frekvenci 170 tepů/min na rotopedu. Po fyzickém přezkoušení se uchazeč/uchazečka osprchuje, převlékne ze sportovního do civilního oděvu a čeká na něj ještě poradenská část výběru. Na obsazené pozice jsou vybíráni ti nejvhodnější kandidáti – zde se rozhoduje, kde bude dotyčný jedinec sloužit.</a:t>
            </a:r>
          </a:p>
        </p:txBody>
      </p:sp>
    </p:spTree>
    <p:extLst>
      <p:ext uri="{BB962C8B-B14F-4D97-AF65-F5344CB8AC3E}">
        <p14:creationId xmlns:p14="http://schemas.microsoft.com/office/powerpoint/2010/main" val="20546299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Průběh přípravy k výkonu povolání všeobecné sestry v AČR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Výcvik na Vojenské akademii ve Vyškově</a:t>
            </a:r>
          </a:p>
          <a:p>
            <a:r>
              <a:rPr lang="cs-CZ" dirty="0" smtClean="0"/>
              <a:t>Zde se budoucí vojáci naučí vše, co budou potřebovat. Naučí se svá práva a povinnosti. Budou umět ovládat svoji zbraň a účinně vést palbu proti nepříteli, poznají své tělo tak, aby i člověk, který jde jako specialista za počítač na kybernetické síly, neodešel z Vyškova znechucen, ale aby měl chuť nadále na sobě systematicky pracovat. To vše je důležité pro budoucnost, ale hlavně pro udržení takového vojáka v AČR.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298514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/>
              <a:t>Průběh přípravy k výkonu povolání všeobecné sestry v AČR</a:t>
            </a: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238" y="2208363"/>
            <a:ext cx="6245524" cy="3088256"/>
          </a:xfrm>
        </p:spPr>
      </p:pic>
      <p:sp>
        <p:nvSpPr>
          <p:cNvPr id="5" name="TextovéPole 4"/>
          <p:cNvSpPr txBox="1"/>
          <p:nvPr/>
        </p:nvSpPr>
        <p:spPr>
          <a:xfrm>
            <a:off x="4787660" y="5727939"/>
            <a:ext cx="338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Vojenská akademie Vyškov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3873261" y="6097271"/>
            <a:ext cx="48566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</a:t>
            </a:r>
            <a:r>
              <a:rPr lang="cs-CZ" sz="1000" dirty="0" smtClean="0"/>
              <a:t>:</a:t>
            </a:r>
          </a:p>
          <a:p>
            <a:r>
              <a:rPr lang="cs-CZ" sz="1000" dirty="0" smtClean="0"/>
              <a:t>https</a:t>
            </a:r>
            <a:r>
              <a:rPr lang="cs-CZ" sz="1000" dirty="0"/>
              <a:t>://unob.cz/univerzita/co-muzu-studovat/kurz-zakladni-pripravy/9-jak-se-dostanete-do-vyskova/</a:t>
            </a:r>
          </a:p>
        </p:txBody>
      </p:sp>
    </p:spTree>
    <p:extLst>
      <p:ext uri="{BB962C8B-B14F-4D97-AF65-F5344CB8AC3E}">
        <p14:creationId xmlns:p14="http://schemas.microsoft.com/office/powerpoint/2010/main" val="2724608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Seznam použité literatury: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600" dirty="0"/>
              <a:t>DOSOUDIL, Petr. 2021. Lidské zdroje mobilizace AČR na počátku 21. století. </a:t>
            </a:r>
            <a:r>
              <a:rPr lang="cs-CZ" sz="1600" i="1" dirty="0"/>
              <a:t>Vojenské rozhledy</a:t>
            </a:r>
            <a:r>
              <a:rPr lang="cs-CZ" sz="1600" dirty="0"/>
              <a:t>. </a:t>
            </a:r>
            <a:r>
              <a:rPr lang="cs-CZ" sz="1600" b="1" dirty="0"/>
              <a:t>30</a:t>
            </a:r>
            <a:r>
              <a:rPr lang="cs-CZ" sz="1600" dirty="0"/>
              <a:t>(1), 52–66. </a:t>
            </a:r>
            <a:r>
              <a:rPr lang="cs-CZ" sz="1600" dirty="0" smtClean="0"/>
              <a:t>ISSN </a:t>
            </a:r>
            <a:r>
              <a:rPr lang="cs-CZ" sz="1600" dirty="0"/>
              <a:t>1210-3292</a:t>
            </a:r>
            <a:r>
              <a:rPr lang="cs-CZ" sz="1600" dirty="0" smtClean="0"/>
              <a:t>.</a:t>
            </a:r>
          </a:p>
          <a:p>
            <a:r>
              <a:rPr lang="cs-CZ" sz="1600" dirty="0"/>
              <a:t>DOSOUDIL, Petr. 2022. Materiální zdroje mobilizace AČR na počátku 21. století. </a:t>
            </a:r>
            <a:r>
              <a:rPr lang="cs-CZ" sz="1600" i="1" dirty="0"/>
              <a:t>Vojenské rozhledy</a:t>
            </a:r>
            <a:r>
              <a:rPr lang="cs-CZ" sz="1600" dirty="0"/>
              <a:t>. </a:t>
            </a:r>
            <a:r>
              <a:rPr lang="cs-CZ" sz="1600" b="1" dirty="0"/>
              <a:t>31</a:t>
            </a:r>
            <a:r>
              <a:rPr lang="cs-CZ" sz="1600" dirty="0"/>
              <a:t>(1), 71–91. ISSN 1210-3292.</a:t>
            </a:r>
          </a:p>
          <a:p>
            <a:r>
              <a:rPr lang="cs-CZ" sz="1600" dirty="0"/>
              <a:t>KRÁL, Petr et al. 2018. Úloha mezinárodní spolupráce při rozvoji schopnosti Armády České republiky v oblasti vojenského zdravotnictví. </a:t>
            </a:r>
            <a:r>
              <a:rPr lang="cs-CZ" sz="1600" i="1" dirty="0"/>
              <a:t>Vojenské rozhledy</a:t>
            </a:r>
            <a:r>
              <a:rPr lang="cs-CZ" sz="1600" dirty="0"/>
              <a:t>. </a:t>
            </a:r>
            <a:r>
              <a:rPr lang="cs-CZ" sz="1600" b="1" dirty="0"/>
              <a:t>27</a:t>
            </a:r>
            <a:r>
              <a:rPr lang="cs-CZ" sz="1600" dirty="0"/>
              <a:t>(3), 105–128. ISSN 1210-3292.</a:t>
            </a:r>
          </a:p>
          <a:p>
            <a:r>
              <a:rPr lang="cs-CZ" sz="1600" dirty="0"/>
              <a:t>KUNČOVÁ, Adéla et al. 2018. Psychická zátěž na zahraničních operacích z pohledu českých vojáků. </a:t>
            </a:r>
            <a:r>
              <a:rPr lang="cs-CZ" sz="1600" i="1" dirty="0"/>
              <a:t>Vojenské rozhledy</a:t>
            </a:r>
            <a:r>
              <a:rPr lang="cs-CZ" sz="1600" dirty="0"/>
              <a:t>. </a:t>
            </a:r>
            <a:r>
              <a:rPr lang="cs-CZ" sz="1600" b="1" dirty="0"/>
              <a:t>27</a:t>
            </a:r>
            <a:r>
              <a:rPr lang="cs-CZ" sz="1600" dirty="0"/>
              <a:t>(3), 141–153. ISSN </a:t>
            </a:r>
            <a:r>
              <a:rPr lang="cs-CZ" sz="1600" dirty="0" smtClean="0"/>
              <a:t>1210-3292</a:t>
            </a:r>
          </a:p>
          <a:p>
            <a:r>
              <a:rPr lang="cs-CZ" sz="1600" dirty="0"/>
              <a:t>MOTYČKA, Michal. 2018. Turniket. </a:t>
            </a:r>
            <a:r>
              <a:rPr lang="cs-CZ" sz="1600" i="1" dirty="0" err="1"/>
              <a:t>Areport</a:t>
            </a:r>
            <a:r>
              <a:rPr lang="cs-CZ" sz="1600" i="1" dirty="0"/>
              <a:t>. </a:t>
            </a:r>
            <a:r>
              <a:rPr lang="cs-CZ" sz="1600" b="1" dirty="0"/>
              <a:t>29</a:t>
            </a:r>
            <a:r>
              <a:rPr lang="cs-CZ" sz="1600" dirty="0"/>
              <a:t>(2), 26–27. ISSN </a:t>
            </a:r>
            <a:r>
              <a:rPr lang="cs-CZ" sz="1600" dirty="0" smtClean="0"/>
              <a:t>1211-801X</a:t>
            </a:r>
          </a:p>
          <a:p>
            <a:r>
              <a:rPr lang="cs-CZ" sz="1600" dirty="0"/>
              <a:t>PLODR, Michal et al. 2020. </a:t>
            </a:r>
            <a:r>
              <a:rPr lang="cs-CZ" sz="1600" i="1" dirty="0"/>
              <a:t>Urgentní péče v poli</a:t>
            </a:r>
            <a:r>
              <a:rPr lang="cs-CZ" sz="1600" dirty="0"/>
              <a:t>. Brno: Univerzita obrany v Brně. ISBN 978-80-7582-159-1.</a:t>
            </a:r>
          </a:p>
          <a:p>
            <a:r>
              <a:rPr lang="cs-CZ" sz="1600" dirty="0"/>
              <a:t>ŠÍN, Robin et al. 2017. </a:t>
            </a:r>
            <a:r>
              <a:rPr lang="cs-CZ" sz="1600" i="1" dirty="0"/>
              <a:t>Medicína katastrof</a:t>
            </a:r>
            <a:r>
              <a:rPr lang="cs-CZ" sz="1600" dirty="0"/>
              <a:t>. Praha: </a:t>
            </a:r>
            <a:r>
              <a:rPr lang="cs-CZ" sz="1600" dirty="0" err="1"/>
              <a:t>Galén</a:t>
            </a:r>
            <a:r>
              <a:rPr lang="cs-CZ" sz="1600" dirty="0"/>
              <a:t>. ISBN 978-80-7492-295-4.</a:t>
            </a:r>
          </a:p>
          <a:p>
            <a:r>
              <a:rPr lang="cs-CZ" sz="1600" dirty="0"/>
              <a:t>VOSKA, Michal et al. 2016. Boj zblízka v AČR. </a:t>
            </a:r>
            <a:r>
              <a:rPr lang="cs-CZ" sz="1600" i="1" dirty="0" err="1"/>
              <a:t>Areport</a:t>
            </a:r>
            <a:r>
              <a:rPr lang="cs-CZ" sz="1600" i="1" dirty="0"/>
              <a:t>. </a:t>
            </a:r>
            <a:r>
              <a:rPr lang="cs-CZ" sz="1600" b="1" dirty="0"/>
              <a:t>27</a:t>
            </a:r>
            <a:r>
              <a:rPr lang="cs-CZ" sz="1600" dirty="0"/>
              <a:t>(11), 14–15. ISSN 1211‑801X.</a:t>
            </a:r>
          </a:p>
          <a:p>
            <a:r>
              <a:rPr lang="cs-CZ" sz="1600" dirty="0"/>
              <a:t>VOSKA, Michal et al. 2020. Nové sanitky. </a:t>
            </a:r>
            <a:r>
              <a:rPr lang="cs-CZ" sz="1600" i="1" dirty="0" err="1"/>
              <a:t>Areport</a:t>
            </a:r>
            <a:r>
              <a:rPr lang="cs-CZ" sz="1600" dirty="0"/>
              <a:t>. </a:t>
            </a:r>
            <a:r>
              <a:rPr lang="cs-CZ" sz="1600" b="1" dirty="0"/>
              <a:t>31</a:t>
            </a:r>
            <a:r>
              <a:rPr lang="cs-CZ" sz="1600" dirty="0"/>
              <a:t>(10), 17. ISSN 1211-801X.</a:t>
            </a:r>
          </a:p>
          <a:p>
            <a:endParaRPr lang="cs-CZ" sz="1600" dirty="0"/>
          </a:p>
          <a:p>
            <a:endParaRPr lang="cs-CZ" sz="16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698971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Seznam použité literatury: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600" dirty="0"/>
              <a:t>VOSKA, Michal. 2020. Nově pod vedením stříbrných. </a:t>
            </a:r>
            <a:r>
              <a:rPr lang="cs-CZ" sz="1600" i="1" dirty="0" err="1"/>
              <a:t>Areport</a:t>
            </a:r>
            <a:r>
              <a:rPr lang="cs-CZ" sz="1600" dirty="0"/>
              <a:t>. </a:t>
            </a:r>
            <a:r>
              <a:rPr lang="cs-CZ" sz="1600" b="1" dirty="0"/>
              <a:t>31</a:t>
            </a:r>
            <a:r>
              <a:rPr lang="cs-CZ" sz="1600" dirty="0"/>
              <a:t>(9), 22–23. ISSN 1211-801X</a:t>
            </a:r>
            <a:r>
              <a:rPr lang="cs-CZ" sz="1600" dirty="0" smtClean="0"/>
              <a:t>.</a:t>
            </a:r>
          </a:p>
          <a:p>
            <a:r>
              <a:rPr lang="cs-CZ" sz="1600" dirty="0"/>
              <a:t>VOSKA Michal et al. 2019. Vyzkoušej svůj postřeh. </a:t>
            </a:r>
            <a:r>
              <a:rPr lang="cs-CZ" sz="1600" i="1" dirty="0" err="1"/>
              <a:t>Areport</a:t>
            </a:r>
            <a:r>
              <a:rPr lang="cs-CZ" sz="1600" dirty="0"/>
              <a:t>. </a:t>
            </a:r>
            <a:r>
              <a:rPr lang="cs-CZ" sz="1600" b="1" dirty="0"/>
              <a:t>30</a:t>
            </a:r>
            <a:r>
              <a:rPr lang="cs-CZ" sz="1600" dirty="0"/>
              <a:t>(7), 43. ISSN 1211‑801X.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64616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577970"/>
            <a:ext cx="10515600" cy="559899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cs-CZ" sz="4800" dirty="0" smtClean="0"/>
          </a:p>
          <a:p>
            <a:pPr marL="0" indent="0" algn="ctr">
              <a:buNone/>
            </a:pPr>
            <a:endParaRPr lang="cs-CZ" sz="4800" dirty="0"/>
          </a:p>
          <a:p>
            <a:pPr marL="0" indent="0" algn="ctr">
              <a:buNone/>
            </a:pPr>
            <a:endParaRPr lang="cs-CZ" sz="4800" smtClean="0"/>
          </a:p>
          <a:p>
            <a:pPr marL="0" indent="0" algn="ctr">
              <a:buNone/>
            </a:pPr>
            <a:r>
              <a:rPr lang="cs-CZ" sz="4800" smtClean="0"/>
              <a:t>Děkuji </a:t>
            </a:r>
            <a:r>
              <a:rPr lang="cs-CZ" sz="4800" dirty="0" smtClean="0"/>
              <a:t>za pozornost</a:t>
            </a:r>
            <a:endParaRPr lang="cs-CZ" sz="4800" dirty="0"/>
          </a:p>
        </p:txBody>
      </p:sp>
    </p:spTree>
    <p:extLst>
      <p:ext uri="{BB962C8B-B14F-4D97-AF65-F5344CB8AC3E}">
        <p14:creationId xmlns:p14="http://schemas.microsoft.com/office/powerpoint/2010/main" val="1176206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/>
              <a:t>Speciální zdravotnické pomůcky</a:t>
            </a: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69" y="2092879"/>
            <a:ext cx="2946460" cy="2901815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262" y="2355012"/>
            <a:ext cx="3054491" cy="288122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648" y="2000889"/>
            <a:ext cx="2784894" cy="3085793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838200" y="5702060"/>
            <a:ext cx="2344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Emergency</a:t>
            </a:r>
            <a:r>
              <a:rPr lang="cs-CZ" dirty="0" smtClean="0"/>
              <a:t> </a:t>
            </a:r>
            <a:r>
              <a:rPr lang="cs-CZ" dirty="0" err="1" smtClean="0"/>
              <a:t>bandage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4925683" y="5702060"/>
            <a:ext cx="1863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C.A.T. turniket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8203721" y="5656341"/>
            <a:ext cx="3252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Hemostatikum </a:t>
            </a:r>
            <a:r>
              <a:rPr lang="cs-CZ" dirty="0" err="1" smtClean="0"/>
              <a:t>QuikClot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838201" y="6071392"/>
            <a:ext cx="33456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Zdroj:</a:t>
            </a:r>
          </a:p>
          <a:p>
            <a:r>
              <a:rPr lang="cs-CZ" sz="1000" dirty="0" smtClean="0"/>
              <a:t>https</a:t>
            </a:r>
            <a:r>
              <a:rPr lang="cs-CZ" sz="1000" dirty="0"/>
              <a:t>://www.ezachranar.cz/produkt/izraelsky-tlakovy-obvaz-fcp-01-10x18-cm/5956680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4925682" y="6071392"/>
            <a:ext cx="27086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</a:t>
            </a:r>
            <a:r>
              <a:rPr lang="cs-CZ" sz="1000" dirty="0" smtClean="0"/>
              <a:t>:</a:t>
            </a:r>
          </a:p>
          <a:p>
            <a:r>
              <a:rPr lang="cs-CZ" sz="1000" dirty="0" smtClean="0"/>
              <a:t>https://www.prozachranu.cz/cat-gen7-combat-application-tourniquet</a:t>
            </a:r>
            <a:endParaRPr lang="cs-CZ" sz="1000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8264106" y="6025673"/>
            <a:ext cx="30896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</a:t>
            </a:r>
            <a:r>
              <a:rPr lang="cs-CZ" sz="1000" dirty="0" smtClean="0"/>
              <a:t>:</a:t>
            </a:r>
          </a:p>
          <a:p>
            <a:r>
              <a:rPr lang="cs-CZ" sz="1000" dirty="0" smtClean="0"/>
              <a:t>https</a:t>
            </a:r>
            <a:r>
              <a:rPr lang="cs-CZ" sz="1000" dirty="0"/>
              <a:t>://www.ezachranar.cz/produkt/h-h-tourniquet-skrtidlo-swat-t-2/5247210</a:t>
            </a:r>
          </a:p>
        </p:txBody>
      </p:sp>
    </p:spTree>
    <p:extLst>
      <p:ext uri="{BB962C8B-B14F-4D97-AF65-F5344CB8AC3E}">
        <p14:creationId xmlns:p14="http://schemas.microsoft.com/office/powerpoint/2010/main" val="3718001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Výzbroj a výstroj AČR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u="sng" dirty="0"/>
              <a:t>Výzbroj </a:t>
            </a:r>
            <a:endParaRPr lang="cs-CZ" u="sng" dirty="0"/>
          </a:p>
          <a:p>
            <a:r>
              <a:rPr lang="cs-CZ" dirty="0"/>
              <a:t>Se základní výzbrojí se voják seznamuje již od prvního dne základního vojenského výcviku a musí být schopen ji obsluhovat po celou dobu aktivní služby bez ohledu na to, na jaké pozici v armádě působí. V AČR existuje vysoký počet druhů výzbroje a jednotlivě se liší dle toho, k jakému druhu boje </a:t>
            </a:r>
            <a:r>
              <a:rPr lang="cs-CZ" dirty="0" smtClean="0"/>
              <a:t>slouží.</a:t>
            </a:r>
          </a:p>
          <a:p>
            <a:r>
              <a:rPr lang="cs-CZ" b="1" dirty="0"/>
              <a:t>Pistole</a:t>
            </a:r>
            <a:endParaRPr lang="cs-CZ" dirty="0"/>
          </a:p>
          <a:p>
            <a:r>
              <a:rPr lang="cs-CZ" dirty="0"/>
              <a:t>V rámci AČR je používáno několik druhů pistolí. Tím nejstarším a stále v omezené míře používaným typem je pistole vzor 82, jež začala být průběžně nahrazována modernější pistolí CZ 75 SP-01 </a:t>
            </a:r>
            <a:r>
              <a:rPr lang="cs-CZ" dirty="0" err="1"/>
              <a:t>Phantom</a:t>
            </a:r>
            <a:r>
              <a:rPr lang="cs-CZ" dirty="0"/>
              <a:t>, která je stejně jako její předchůdce produktem České zbrojovky. </a:t>
            </a:r>
          </a:p>
        </p:txBody>
      </p:sp>
    </p:spTree>
    <p:extLst>
      <p:ext uri="{BB962C8B-B14F-4D97-AF65-F5344CB8AC3E}">
        <p14:creationId xmlns:p14="http://schemas.microsoft.com/office/powerpoint/2010/main" val="918970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Výzbroj a výstroj AČR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Tyto zbraně jsou pak doplněny i rakouskými pistolemi GLOCK 17 a GLOCK 26. Ty jsou využívány především v zahraničních misích nebo také speciálními silami a vojenskou policií. Nové české pistole CZ SP-01 </a:t>
            </a:r>
            <a:r>
              <a:rPr lang="cs-CZ" dirty="0" err="1"/>
              <a:t>Phantom</a:t>
            </a:r>
            <a:r>
              <a:rPr lang="cs-CZ" dirty="0"/>
              <a:t> začaly být dodávány do AČR v roce 2013 a následně ještě v letech 2014 a 2015. Do AČR tak bylo dodáno přes 13 000 těchto pistolí</a:t>
            </a:r>
            <a:r>
              <a:rPr lang="cs-CZ" dirty="0" smtClean="0"/>
              <a:t>.</a:t>
            </a:r>
            <a:endParaRPr lang="cs-CZ" dirty="0"/>
          </a:p>
          <a:p>
            <a:r>
              <a:rPr lang="cs-CZ" b="1" dirty="0"/>
              <a:t>Útočná puška</a:t>
            </a:r>
            <a:endParaRPr lang="cs-CZ" dirty="0"/>
          </a:p>
          <a:p>
            <a:r>
              <a:rPr lang="cs-CZ" dirty="0"/>
              <a:t>CZ 805 </a:t>
            </a:r>
            <a:r>
              <a:rPr lang="cs-CZ" dirty="0" err="1"/>
              <a:t>Bren</a:t>
            </a:r>
            <a:r>
              <a:rPr lang="cs-CZ" dirty="0"/>
              <a:t> A1/A2 je první generací české útočné pušky měnitelné ráže vyvinuté firmou Česká zbrojovka Uherský Brod. Po dlouhých letech nahradil v AČR legendární útočnou pušku SA </a:t>
            </a:r>
            <a:r>
              <a:rPr lang="cs-CZ" dirty="0" err="1"/>
              <a:t>vz</a:t>
            </a:r>
            <a:r>
              <a:rPr lang="cs-CZ" dirty="0"/>
              <a:t>. 58.</a:t>
            </a:r>
          </a:p>
        </p:txBody>
      </p:sp>
    </p:spTree>
    <p:extLst>
      <p:ext uri="{BB962C8B-B14F-4D97-AF65-F5344CB8AC3E}">
        <p14:creationId xmlns:p14="http://schemas.microsoft.com/office/powerpoint/2010/main" val="3881185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Výzbroj a výstroj AČR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Důvodem k nahrazení byl zastaralý mechanismus pušky SA </a:t>
            </a:r>
            <a:r>
              <a:rPr lang="cs-CZ" dirty="0" err="1"/>
              <a:t>vz</a:t>
            </a:r>
            <a:r>
              <a:rPr lang="cs-CZ" dirty="0"/>
              <a:t>. 58 a také to, že by její modernizace nebyla ideální vzhledem k finanční náročnosti. Dalším problémem byla logistika zcela odlišná od standardní logistiky používané v rámci </a:t>
            </a:r>
            <a:r>
              <a:rPr lang="cs-CZ" dirty="0" smtClean="0"/>
              <a:t>NATO. </a:t>
            </a:r>
            <a:r>
              <a:rPr lang="cs-CZ" dirty="0"/>
              <a:t>Útočná puška CZ 805 </a:t>
            </a:r>
            <a:r>
              <a:rPr lang="cs-CZ" dirty="0" err="1"/>
              <a:t>Bren</a:t>
            </a:r>
            <a:r>
              <a:rPr lang="cs-CZ" dirty="0"/>
              <a:t>  A1/A2 má oboustranné ovládací prvky a tři základní režimy střelby: po jedné ráně, po dvou a střelbu neomezenou dávkou. Mimo armádní verze A1 a A2 (verze se zkrácenou hlavní) existuje i výhradně samonabíjecí verze pro civilní použití CZ 805 BREN S1 a modifikovaná verze pro americký trh CZ 805 BREN PS1. Tato útočná puška byla dle odborné veřejnosti, ale i vojáků značně problémová, proto byla zbrojovkou v Uherském Brodě značně přepracována, čímž vznikl nový model BREN 2, který se stane primární útočnou puškou v rámci AČR.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3925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Výzbroj a výstroj AČR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Staré pušky </a:t>
            </a:r>
            <a:r>
              <a:rPr lang="cs-CZ" dirty="0" err="1"/>
              <a:t>vz</a:t>
            </a:r>
            <a:r>
              <a:rPr lang="cs-CZ" dirty="0"/>
              <a:t>. 58 byly přesunuty do skladů a mezi vojáky aktivních záloh, kteří však časem přejdou k používání vyřazených zbraní BREN A1 nebo BREN </a:t>
            </a:r>
            <a:r>
              <a:rPr lang="cs-CZ" dirty="0" smtClean="0"/>
              <a:t>A2.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05907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/>
              <a:t>Výzbroj a výstroj AČR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1699404" y="5011947"/>
            <a:ext cx="3347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CZ 75 SP-01 </a:t>
            </a:r>
            <a:r>
              <a:rPr lang="cs-CZ" dirty="0" err="1" smtClean="0"/>
              <a:t>Phantom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7453223" y="5089585"/>
            <a:ext cx="2932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CZ 805 </a:t>
            </a:r>
            <a:r>
              <a:rPr lang="cs-CZ" dirty="0" err="1" smtClean="0"/>
              <a:t>Bren</a:t>
            </a:r>
            <a:r>
              <a:rPr lang="cs-CZ" dirty="0" smtClean="0"/>
              <a:t> A1 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1026543" y="5405555"/>
            <a:ext cx="43218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Zdroj: </a:t>
            </a:r>
          </a:p>
          <a:p>
            <a:r>
              <a:rPr lang="cs-CZ" sz="1000" dirty="0" smtClean="0"/>
              <a:t>https</a:t>
            </a:r>
            <a:r>
              <a:rPr lang="cs-CZ" sz="1000" dirty="0"/>
              <a:t>://www.securitymagazin.cz/defence/cz-75-sp01-phantom-technologicky-zdokonalena-legendarni-zbran-ve-vyzbroji-ceske-armady-1404063664.html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6935638" y="5458917"/>
            <a:ext cx="32780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Zdroj: https://73tankovyprapor.army.cz/fotogalerie/556-mm-cz-805-bren-a1a2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132" y="1827757"/>
            <a:ext cx="4011281" cy="2984829"/>
          </a:xfrm>
          <a:prstGeom prst="rect">
            <a:avLst/>
          </a:prstGeom>
        </p:spPr>
      </p:pic>
      <p:pic>
        <p:nvPicPr>
          <p:cNvPr id="11" name="Zástupný symbol pro obsah 10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674189"/>
            <a:ext cx="3485072" cy="1940943"/>
          </a:xfrm>
        </p:spPr>
      </p:pic>
    </p:spTree>
    <p:extLst>
      <p:ext uri="{BB962C8B-B14F-4D97-AF65-F5344CB8AC3E}">
        <p14:creationId xmlns:p14="http://schemas.microsoft.com/office/powerpoint/2010/main" val="219734975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1487</TotalTime>
  <Words>713</Words>
  <Application>Microsoft Office PowerPoint</Application>
  <PresentationFormat>Širokoúhlá obrazovka</PresentationFormat>
  <Paragraphs>129</Paragraphs>
  <Slides>36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36</vt:i4>
      </vt:variant>
    </vt:vector>
  </HeadingPairs>
  <TitlesOfParts>
    <vt:vector size="40" baseType="lpstr">
      <vt:lpstr>Arial</vt:lpstr>
      <vt:lpstr>Calibri</vt:lpstr>
      <vt:lpstr>Calibri Light</vt:lpstr>
      <vt:lpstr>Motiv Office</vt:lpstr>
      <vt:lpstr>Specifika povolání všeobecné sestry v Armádě České republiky</vt:lpstr>
      <vt:lpstr>Speciální zdravotnické pomůcky</vt:lpstr>
      <vt:lpstr>Speciální zdravotnické pomůcky</vt:lpstr>
      <vt:lpstr>Speciální zdravotnické pomůcky</vt:lpstr>
      <vt:lpstr>Výzbroj a výstroj AČR</vt:lpstr>
      <vt:lpstr>Výzbroj a výstroj AČR</vt:lpstr>
      <vt:lpstr>Výzbroj a výstroj AČR</vt:lpstr>
      <vt:lpstr>Výzbroj a výstroj AČR</vt:lpstr>
      <vt:lpstr>Výzbroj a výstroj AČR</vt:lpstr>
      <vt:lpstr>Výzbroj a výstroj AČR</vt:lpstr>
      <vt:lpstr>Výzbroj a výstroj AČR</vt:lpstr>
      <vt:lpstr>Výzbroj a výstroj AČR</vt:lpstr>
      <vt:lpstr>Výzbroj a výstroj AČR</vt:lpstr>
      <vt:lpstr>Výzbroj a výstroj AČR</vt:lpstr>
      <vt:lpstr>Zdravotnická technika</vt:lpstr>
      <vt:lpstr>Zdravotnická technika</vt:lpstr>
      <vt:lpstr>Zdravotnická technika</vt:lpstr>
      <vt:lpstr>Zdravotnická technika</vt:lpstr>
      <vt:lpstr>Podmínky fyzické zdatnosti pro vstup do AČR</vt:lpstr>
      <vt:lpstr>Podmínky fyzické zdatnosti pro vstup do AČR</vt:lpstr>
      <vt:lpstr>Činnost vykonávaná všeobecnou sestrou v AČR</vt:lpstr>
      <vt:lpstr>Činnost vykonávaná všeobecnou sestrou v AČR</vt:lpstr>
      <vt:lpstr>Rozdělení vojenských zdravotnických pracovišť</vt:lpstr>
      <vt:lpstr>Rozdělení vojenských zdravotnických pracovišť</vt:lpstr>
      <vt:lpstr>Rozdělení vojenských zdravotnických pracovišť</vt:lpstr>
      <vt:lpstr>Činnost všeobecných sester na praporních obvazištích</vt:lpstr>
      <vt:lpstr>Činnost všeobecných sester na praporních obvazištích</vt:lpstr>
      <vt:lpstr>Všeobecné sestry v zahraničních operacích</vt:lpstr>
      <vt:lpstr>Průběh přípravy k výkonu povolání všeobecné sestry v AČR</vt:lpstr>
      <vt:lpstr>Průběh přípravy k výkonu povolání všeobecné sestry v AČR</vt:lpstr>
      <vt:lpstr>Průběh přípravy k výkonu povolání všeobecné sestry v AČR</vt:lpstr>
      <vt:lpstr>Průběh přípravy k výkonu povolání všeobecné sestry v AČR</vt:lpstr>
      <vt:lpstr>Průběh přípravy k výkonu povolání všeobecné sestry v AČR</vt:lpstr>
      <vt:lpstr>Seznam použité literatury:</vt:lpstr>
      <vt:lpstr>Seznam použité literatury:</vt:lpstr>
      <vt:lpstr>Prezentace aplikace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jakub</dc:creator>
  <cp:lastModifiedBy>jakub</cp:lastModifiedBy>
  <cp:revision>32</cp:revision>
  <dcterms:created xsi:type="dcterms:W3CDTF">2023-11-26T13:19:38Z</dcterms:created>
  <dcterms:modified xsi:type="dcterms:W3CDTF">2023-12-13T10:51:49Z</dcterms:modified>
</cp:coreProperties>
</file>