
<file path=[Content_Types].xml><?xml version="1.0" encoding="utf-8"?>
<Types xmlns="http://schemas.openxmlformats.org/package/2006/content-types">
  <Default Extension="fntdata" ContentType="application/x-fontdata"/>
  <Default Extension="xml" ContentType="application/xml"/>
  <Default Extension="rels" ContentType="application/vnd.openxmlformats-package.relationships+xml"/>
  <Default Extension="jpeg" ContentType="image/jpeg"/>
  <Default Extension="jpg" ContentType="image/jpg"/>
  <Default Extension="svg" ContentType="image/svg+xml"/>
  <Default Extension="png" ContentType="image/png"/>
  <Default Extension="gif" ContentType="image/gif"/>
  <Default Extension="m4v" ContentType="video/mp4"/>
  <Default Extension="mp4" ContentType="video/mp4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Masters/slideMaster2.xml" ContentType="application/vnd.openxmlformats-officedocument.presentationml.slideMaster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s/slide3.xml" ContentType="application/vnd.openxmlformats-officedocument.presentationml.slide+xml"/>
  <Override PartName="/ppt/slideMasters/slideMaster4.xml" ContentType="application/vnd.openxmlformats-officedocument.presentationml.slideMaster+xml"/>
  <Override PartName="/ppt/slides/slide4.xml" ContentType="application/vnd.openxmlformats-officedocument.presentationml.slide+xml"/>
  <Override PartName="/ppt/slideMasters/slideMaster5.xml" ContentType="application/vnd.openxmlformats-officedocument.presentationml.slideMaster+xml"/>
  <Override PartName="/ppt/slides/slide5.xml" ContentType="application/vnd.openxmlformats-officedocument.presentationml.slide+xml"/>
  <Override PartName="/ppt/slideMasters/slideMaster6.xml" ContentType="application/vnd.openxmlformats-officedocument.presentationml.slideMaster+xml"/>
  <Override PartName="/ppt/slides/slide6.xml" ContentType="application/vnd.openxmlformats-officedocument.presentationml.slide+xml"/>
  <Override PartName="/ppt/slideMasters/slideMaster7.xml" ContentType="application/vnd.openxmlformats-officedocument.presentationml.slideMaster+xml"/>
  <Override PartName="/ppt/slides/slide7.xml" ContentType="application/vnd.openxmlformats-officedocument.presentationml.slide+xml"/>
  <Override PartName="/ppt/slideMasters/slideMaster8.xml" ContentType="application/vnd.openxmlformats-officedocument.presentationml.slideMaster+xml"/>
  <Override PartName="/ppt/slides/slide8.xml" ContentType="application/vnd.openxmlformats-officedocument.presentationml.slide+xml"/>
  <Override PartName="/ppt/slideMasters/slideMaster9.xml" ContentType="application/vnd.openxmlformats-officedocument.presentationml.slideMaster+xml"/>
  <Override PartName="/ppt/slides/slide9.xml" ContentType="application/vnd.openxmlformats-officedocument.presentationml.slide+xml"/>
  <Override PartName="/ppt/slideMasters/slideMaster10.xml" ContentType="application/vnd.openxmlformats-officedocument.presentationml.slideMaster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
		<Relationship Id="rId1" Type="http://schemas.openxmlformats.org/officeDocument/2006/relationships/extended-properties" Target="docProps/app.xml"/>
		<Relationship Id="rId2" Type="http://schemas.openxmlformats.org/package/2006/relationships/metadata/core-properties" Target="docProps/core.xml"/>
		<Relationship Id="rId3" Type="http://schemas.openxmlformats.org/officeDocument/2006/relationships/officeDocument" Target="ppt/presentation.xml"/>
		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notesMasterIdLst>
    <p:notesMasterId r:id="rId12"/>
  </p:notesMasterIdLst>
  <p:sldSz cx="14630400" cy="8229600"/>
  <p:notesSz cx="8229600" cy="14630400"/>
  <p:embeddedFontLst>
    <p:embeddedFont>
      <p:font typeface="Roboto Slab"/>
      <p:regular r:id="rId17"/>
    </p:embeddedFont>
    <p:embeddedFont>
      <p:font typeface="Roboto Slab"/>
      <p:regular r:id="rId18"/>
    </p:embeddedFont>
    <p:embeddedFont>
      <p:font typeface="Roboto"/>
      <p:regular r:id="rId19"/>
    </p:embeddedFont>
    <p:embeddedFont>
      <p:font typeface="Roboto"/>
      <p:regular r:id="rId20"/>
    </p:embeddedFont>
    <p:embeddedFont>
      <p:font typeface="Roboto"/>
      <p:regular r:id="rId21"/>
    </p:embeddedFont>
    <p:embeddedFont>
      <p:font typeface="Roboto"/>
      <p:regular r:id="rId22"/>
    </p:embeddedFont>
  </p:embeddedFon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36" d="100"/>
          <a:sy n="136" d="100"/>
        </p:scale>
        <p:origin x="21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7" Type="http://schemas.openxmlformats.org/officeDocument/2006/relationships/font" Target="fonts/font1.fntdata"/><Relationship Id="rId18" Type="http://schemas.openxmlformats.org/officeDocument/2006/relationships/font" Target="fonts/font2.fntdata"/><Relationship Id="rId19" Type="http://schemas.openxmlformats.org/officeDocument/2006/relationships/font" Target="fonts/font3.fntdata"/><Relationship Id="rId20" Type="http://schemas.openxmlformats.org/officeDocument/2006/relationships/font" Target="fonts/font4.fntdata"/><Relationship Id="rId21" Type="http://schemas.openxmlformats.org/officeDocument/2006/relationships/font" Target="fonts/font5.fntdata"/><Relationship Id="rId22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
		<Relationship Id="rId1" Type="http://schemas.openxmlformats.org/officeDocument/2006/relationships/theme" Target="../theme/theme1.xml"/>
		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2F153-3F37-0F45-9E97-73ACFA13230C}" type="datetimeFigureOut">
              <a:rPr lang="en-US"/>
              <a:t>7/23/19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E9CC1-C706-0F49-92D6-E571CC5EEA8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.xml"/>
		</Relationships>
</file>

<file path=ppt/notesSlides/_rels/notesSlide10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0.xml"/>
		</Relationships>
</file>

<file path=ppt/notesSlides/_rels/notesSlide2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.xml"/>
		</Relationships>
</file>

<file path=ppt/notesSlides/_rels/notesSlide3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.xml"/>
		</Relationships>
</file>

<file path=ppt/notesSlides/_rels/notesSlide4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4.xml"/>
		</Relationships>
</file>

<file path=ppt/notesSlides/_rels/notesSlide5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5.xml"/>
		</Relationships>
</file>

<file path=ppt/notesSlides/_rels/notesSlide6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6.xml"/>
		</Relationships>
</file>

<file path=ppt/notesSlides/_rels/notesSlide7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7.xml"/>
		</Relationships>
</file>

<file path=ppt/notesSlides/_rels/notesSlide8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8.xml"/>
		</Relationships>
</file>

<file path=ppt/notesSlides/_rels/notesSlide9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9.xml"/>
		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9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DF1F8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BFCFE"/>
          </a:solidFill>
          <a:ln/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0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DF1F8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BFCFE"/>
          </a:solidFill>
          <a:ln/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DF1F8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BFCFE"/>
          </a:solidFill>
          <a:ln/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DF1F8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BFCFE"/>
          </a:solidFill>
          <a:ln/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DF1F8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BFCFE"/>
          </a:solidFill>
          <a:ln/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DF1F8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BFCFE"/>
          </a:solidFill>
          <a:ln/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DF1F8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BFCFE"/>
          </a:solidFill>
          <a:ln/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DF1F8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BFCFE"/>
          </a:solidFill>
          <a:ln/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DF1F8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BFCFE"/>
          </a:solidFill>
          <a:ln/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DF1F8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BFCFE"/>
          </a:solidFill>
          <a:ln/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-1.png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0-1.png"/><Relationship Id="rId2" Type="http://schemas.openxmlformats.org/officeDocument/2006/relationships/image" Target="../media/image-10-2.png"/><Relationship Id="rId3" Type="http://schemas.openxmlformats.org/officeDocument/2006/relationships/image" Target="../media/image-10-3.svg"/><Relationship Id="rId4" Type="http://schemas.openxmlformats.org/officeDocument/2006/relationships/image" Target="../media/image-10-4.png"/><Relationship Id="rId5" Type="http://schemas.openxmlformats.org/officeDocument/2006/relationships/image" Target="../media/image-10-5.png"/><Relationship Id="rId6" Type="http://schemas.openxmlformats.org/officeDocument/2006/relationships/image" Target="../media/image-10-6.svg"/><Relationship Id="rId7" Type="http://schemas.openxmlformats.org/officeDocument/2006/relationships/image" Target="../media/image-10-7.png"/><Relationship Id="rId8" Type="http://schemas.openxmlformats.org/officeDocument/2006/relationships/image" Target="../media/image-10-8.png"/><Relationship Id="rId9" Type="http://schemas.openxmlformats.org/officeDocument/2006/relationships/image" Target="../media/image-10-9.svg"/><Relationship Id="rId10" Type="http://schemas.openxmlformats.org/officeDocument/2006/relationships/image" Target="../media/image-10-10.png"/><Relationship Id="rId11" Type="http://schemas.openxmlformats.org/officeDocument/2006/relationships/image" Target="../media/image-10-11.png"/><Relationship Id="rId12" Type="http://schemas.openxmlformats.org/officeDocument/2006/relationships/image" Target="../media/image-10-12.svg"/><Relationship Id="rId13" Type="http://schemas.openxmlformats.org/officeDocument/2006/relationships/slideLayout" Target="../slideLayouts/slideLayout11.xml"/><Relationship Id="rId14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-3-1.png"/><Relationship Id="rId2" Type="http://schemas.openxmlformats.org/officeDocument/2006/relationships/image" Target="../media/image-3-2.png"/><Relationship Id="rId3" Type="http://schemas.openxmlformats.org/officeDocument/2006/relationships/image" Target="../media/image-3-3.png"/><Relationship Id="rId4" Type="http://schemas.openxmlformats.org/officeDocument/2006/relationships/image" Target="../media/image-3-4.png"/><Relationship Id="rId5" Type="http://schemas.openxmlformats.org/officeDocument/2006/relationships/image" Target="../media/image-3-5.png"/><Relationship Id="rId6" Type="http://schemas.openxmlformats.org/officeDocument/2006/relationships/slideLayout" Target="../slideLayouts/slideLayout4.xml"/><Relationship Id="rId7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-4-1.png"/><Relationship Id="rId2" Type="http://schemas.openxmlformats.org/officeDocument/2006/relationships/image" Target="../media/image-4-2.png"/><Relationship Id="rId3" Type="http://schemas.openxmlformats.org/officeDocument/2006/relationships/image" Target="../media/image-4-3.png"/><Relationship Id="rId4" Type="http://schemas.openxmlformats.org/officeDocument/2006/relationships/image" Target="../media/image-4-4.png"/><Relationship Id="rId5" Type="http://schemas.openxmlformats.org/officeDocument/2006/relationships/image" Target="../media/image-4-5.png"/><Relationship Id="rId6" Type="http://schemas.openxmlformats.org/officeDocument/2006/relationships/slideLayout" Target="../slideLayouts/slideLayout5.xml"/><Relationship Id="rId7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-5-1.png"/><Relationship Id="rId2" Type="http://schemas.openxmlformats.org/officeDocument/2006/relationships/image" Target="../media/image-5-2.png"/><Relationship Id="rId3" Type="http://schemas.openxmlformats.org/officeDocument/2006/relationships/image" Target="../media/image-5-3.png"/><Relationship Id="rId4" Type="http://schemas.openxmlformats.org/officeDocument/2006/relationships/image" Target="../media/image-5-4.png"/><Relationship Id="rId5" Type="http://schemas.openxmlformats.org/officeDocument/2006/relationships/image" Target="../media/image-5-5.png"/><Relationship Id="rId6" Type="http://schemas.openxmlformats.org/officeDocument/2006/relationships/image" Target="../media/image-5-6.png"/><Relationship Id="rId7" Type="http://schemas.openxmlformats.org/officeDocument/2006/relationships/image" Target="../media/image-5-7.png"/><Relationship Id="rId8" Type="http://schemas.openxmlformats.org/officeDocument/2006/relationships/image" Target="../media/image-5-8.png"/><Relationship Id="rId9" Type="http://schemas.openxmlformats.org/officeDocument/2006/relationships/slideLayout" Target="../slideLayouts/slideLayout6.xml"/><Relationship Id="rId10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-6-1.png"/><Relationship Id="rId2" Type="http://schemas.openxmlformats.org/officeDocument/2006/relationships/image" Target="../media/image-6-2.png"/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-7-1.png"/><Relationship Id="rId2" Type="http://schemas.openxmlformats.org/officeDocument/2006/relationships/image" Target="../media/image-7-2.png"/><Relationship Id="rId3" Type="http://schemas.openxmlformats.org/officeDocument/2006/relationships/image" Target="../media/image-7-3.png"/><Relationship Id="rId4" Type="http://schemas.openxmlformats.org/officeDocument/2006/relationships/image" Target="../media/image-7-4.svg"/><Relationship Id="rId5" Type="http://schemas.openxmlformats.org/officeDocument/2006/relationships/image" Target="../media/image-7-5.png"/><Relationship Id="rId6" Type="http://schemas.openxmlformats.org/officeDocument/2006/relationships/image" Target="../media/image-7-6.png"/><Relationship Id="rId7" Type="http://schemas.openxmlformats.org/officeDocument/2006/relationships/image" Target="../media/image-7-7.png"/><Relationship Id="rId8" Type="http://schemas.openxmlformats.org/officeDocument/2006/relationships/image" Target="../media/image-7-8.svg"/><Relationship Id="rId9" Type="http://schemas.openxmlformats.org/officeDocument/2006/relationships/slideLayout" Target="../slideLayouts/slideLayout8.xml"/><Relationship Id="rId10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-8-1.png"/><Relationship Id="rId2" Type="http://schemas.openxmlformats.org/officeDocument/2006/relationships/image" Target="../media/image-8-2.png"/><Relationship Id="rId3" Type="http://schemas.openxmlformats.org/officeDocument/2006/relationships/image" Target="../media/image-8-3.png"/><Relationship Id="rId4" Type="http://schemas.openxmlformats.org/officeDocument/2006/relationships/image" Target="../media/image-8-4.png"/><Relationship Id="rId5" Type="http://schemas.openxmlformats.org/officeDocument/2006/relationships/image" Target="../media/image-8-5.png"/><Relationship Id="rId6" Type="http://schemas.openxmlformats.org/officeDocument/2006/relationships/image" Target="../media/image-8-6.png"/><Relationship Id="rId7" Type="http://schemas.openxmlformats.org/officeDocument/2006/relationships/slideLayout" Target="../slideLayouts/slideLayout9.xml"/><Relationship Id="rId8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3497104"/>
            <a:ext cx="4961811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4850"/>
              </a:lnSpc>
              <a:buNone/>
            </a:pPr>
            <a:r>
              <a:rPr lang="en-US" sz="3900" dirty="0">
                <a:solidFill>
                  <a:srgbClr val="3257B8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Evakuace </a:t>
            </a:r>
            <a:endParaRPr lang="en-US" sz="3900" dirty="0"/>
          </a:p>
        </p:txBody>
      </p:sp>
      <p:sp>
        <p:nvSpPr>
          <p:cNvPr id="4" name="Text 1"/>
          <p:cNvSpPr/>
          <p:nvPr/>
        </p:nvSpPr>
        <p:spPr>
          <a:xfrm>
            <a:off x="793790" y="4414838"/>
            <a:ext cx="75564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500"/>
              </a:lnSpc>
              <a:buNone/>
            </a:pPr>
            <a:endParaRPr lang="en-US" sz="155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1252418"/>
            <a:ext cx="8399502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4850"/>
              </a:lnSpc>
              <a:buNone/>
            </a:pPr>
            <a:r>
              <a:rPr lang="en-US" sz="3900" dirty="0">
                <a:solidFill>
                  <a:srgbClr val="3257B8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Shrnutí: Proč metoda háčků funguje</a:t>
            </a:r>
            <a:endParaRPr lang="en-US" sz="3900" dirty="0"/>
          </a:p>
        </p:txBody>
      </p:sp>
      <p:sp>
        <p:nvSpPr>
          <p:cNvPr id="3" name="Shape 1"/>
          <p:cNvSpPr/>
          <p:nvPr/>
        </p:nvSpPr>
        <p:spPr>
          <a:xfrm>
            <a:off x="793790" y="2269331"/>
            <a:ext cx="6422231" cy="2254687"/>
          </a:xfrm>
          <a:prstGeom prst="roundRect">
            <a:avLst>
              <a:gd name="adj" fmla="val 1320"/>
            </a:avLst>
          </a:prstGeom>
          <a:solidFill>
            <a:srgbClr val="E9ECF2"/>
          </a:solidFill>
          <a:ln/>
        </p:spPr>
      </p:sp>
      <p:pic>
        <p:nvPicPr>
          <p:cNvPr id="4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2148" y="2467689"/>
            <a:ext cx="595313" cy="595313"/>
          </a:xfrm>
          <a:prstGeom prst="rect">
            <a:avLst/>
          </a:prstGeom>
        </p:spPr>
      </p:pic>
      <p:pic>
        <p:nvPicPr>
          <p:cNvPr id="5" name="Image 1" descr="preencoded.png">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55859" y="2631281"/>
            <a:ext cx="267891" cy="267891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992148" y="3261360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400"/>
              </a:lnSpc>
              <a:buNone/>
            </a:pPr>
            <a:r>
              <a:rPr lang="en-US" sz="1950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Zachovává pořadí</a:t>
            </a:r>
            <a:endParaRPr lang="en-US" sz="1950" dirty="0"/>
          </a:p>
        </p:txBody>
      </p:sp>
      <p:sp>
        <p:nvSpPr>
          <p:cNvPr id="7" name="Text 3"/>
          <p:cNvSpPr/>
          <p:nvPr/>
        </p:nvSpPr>
        <p:spPr>
          <a:xfrm>
            <a:off x="992148" y="3690580"/>
            <a:ext cx="6025515" cy="6350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2500"/>
              </a:lnSpc>
              <a:buNone/>
            </a:pPr>
            <a:r>
              <a:rPr lang="en-US" sz="15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Díky číslování si vždy víte, co přišlo jako první, druhé nebo desáté – evakuace má přesnou logiku.</a:t>
            </a:r>
            <a:endParaRPr lang="en-US" sz="1550" dirty="0"/>
          </a:p>
        </p:txBody>
      </p:sp>
      <p:sp>
        <p:nvSpPr>
          <p:cNvPr id="8" name="Shape 4"/>
          <p:cNvSpPr/>
          <p:nvPr/>
        </p:nvSpPr>
        <p:spPr>
          <a:xfrm>
            <a:off x="7414379" y="2269331"/>
            <a:ext cx="6422231" cy="2254687"/>
          </a:xfrm>
          <a:prstGeom prst="roundRect">
            <a:avLst>
              <a:gd name="adj" fmla="val 1320"/>
            </a:avLst>
          </a:prstGeom>
          <a:solidFill>
            <a:srgbClr val="E9ECF2"/>
          </a:solidFill>
          <a:ln/>
        </p:spPr>
      </p:sp>
      <p:pic>
        <p:nvPicPr>
          <p:cNvPr id="9" name="Image 2" descr="preencoded.png">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2737" y="2467689"/>
            <a:ext cx="595313" cy="595313"/>
          </a:xfrm>
          <a:prstGeom prst="rect">
            <a:avLst/>
          </a:prstGeom>
        </p:spPr>
      </p:pic>
      <p:pic>
        <p:nvPicPr>
          <p:cNvPr id="10" name="Image 3" descr="preencoded.png">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776448" y="2631281"/>
            <a:ext cx="267891" cy="267891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7612737" y="3261360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400"/>
              </a:lnSpc>
              <a:buNone/>
            </a:pPr>
            <a:r>
              <a:rPr lang="en-US" sz="1950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Přímý přístup</a:t>
            </a:r>
            <a:endParaRPr lang="en-US" sz="1950" dirty="0"/>
          </a:p>
        </p:txBody>
      </p:sp>
      <p:sp>
        <p:nvSpPr>
          <p:cNvPr id="12" name="Text 6"/>
          <p:cNvSpPr/>
          <p:nvPr/>
        </p:nvSpPr>
        <p:spPr>
          <a:xfrm>
            <a:off x="7612737" y="3690580"/>
            <a:ext cx="6025515" cy="6350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2500"/>
              </a:lnSpc>
              <a:buNone/>
            </a:pPr>
            <a:r>
              <a:rPr lang="en-US" sz="15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Potřebujete vědět, co je krok č. 8? Stačí si vybavit sněhuláka – okamžitě víte: zamknout!</a:t>
            </a:r>
            <a:endParaRPr lang="en-US" sz="1550" dirty="0"/>
          </a:p>
        </p:txBody>
      </p:sp>
      <p:sp>
        <p:nvSpPr>
          <p:cNvPr id="13" name="Shape 7"/>
          <p:cNvSpPr/>
          <p:nvPr/>
        </p:nvSpPr>
        <p:spPr>
          <a:xfrm>
            <a:off x="793790" y="4722376"/>
            <a:ext cx="6422231" cy="2254687"/>
          </a:xfrm>
          <a:prstGeom prst="roundRect">
            <a:avLst>
              <a:gd name="adj" fmla="val 1320"/>
            </a:avLst>
          </a:prstGeom>
          <a:solidFill>
            <a:srgbClr val="E9ECF2"/>
          </a:solidFill>
          <a:ln/>
        </p:spPr>
      </p:sp>
      <p:pic>
        <p:nvPicPr>
          <p:cNvPr id="14" name="Image 4" descr="preencoded.png">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2148" y="4920734"/>
            <a:ext cx="595313" cy="595313"/>
          </a:xfrm>
          <a:prstGeom prst="rect">
            <a:avLst/>
          </a:prstGeom>
        </p:spPr>
      </p:pic>
      <p:pic>
        <p:nvPicPr>
          <p:cNvPr id="15" name="Image 5" descr="preencoded.png">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5859" y="5084326"/>
            <a:ext cx="267891" cy="267891"/>
          </a:xfrm>
          <a:prstGeom prst="rect">
            <a:avLst/>
          </a:prstGeom>
        </p:spPr>
      </p:pic>
      <p:sp>
        <p:nvSpPr>
          <p:cNvPr id="16" name="Text 8"/>
          <p:cNvSpPr/>
          <p:nvPr/>
        </p:nvSpPr>
        <p:spPr>
          <a:xfrm>
            <a:off x="992148" y="5714405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400"/>
              </a:lnSpc>
              <a:buNone/>
            </a:pPr>
            <a:r>
              <a:rPr lang="en-US" sz="1950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Trvalé zapamatování</a:t>
            </a:r>
            <a:endParaRPr lang="en-US" sz="1950" dirty="0"/>
          </a:p>
        </p:txBody>
      </p:sp>
      <p:sp>
        <p:nvSpPr>
          <p:cNvPr id="17" name="Text 9"/>
          <p:cNvSpPr/>
          <p:nvPr/>
        </p:nvSpPr>
        <p:spPr>
          <a:xfrm>
            <a:off x="992148" y="6143625"/>
            <a:ext cx="6025515" cy="6350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2500"/>
              </a:lnSpc>
              <a:buNone/>
            </a:pPr>
            <a:r>
              <a:rPr lang="en-US" sz="15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Háčky zůstanou v paměti natrvalo. Stačí je naučit jednou a poslouží pro jakýkoli seznam.</a:t>
            </a:r>
            <a:endParaRPr lang="en-US" sz="1550" dirty="0"/>
          </a:p>
        </p:txBody>
      </p:sp>
      <p:sp>
        <p:nvSpPr>
          <p:cNvPr id="18" name="Shape 10"/>
          <p:cNvSpPr/>
          <p:nvPr/>
        </p:nvSpPr>
        <p:spPr>
          <a:xfrm>
            <a:off x="7414379" y="4722376"/>
            <a:ext cx="6422231" cy="2254687"/>
          </a:xfrm>
          <a:prstGeom prst="roundRect">
            <a:avLst>
              <a:gd name="adj" fmla="val 1320"/>
            </a:avLst>
          </a:prstGeom>
          <a:solidFill>
            <a:srgbClr val="E9ECF2"/>
          </a:solidFill>
          <a:ln/>
        </p:spPr>
      </p:sp>
      <p:pic>
        <p:nvPicPr>
          <p:cNvPr id="19" name="Image 6" descr="preencoded.png">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12737" y="4920734"/>
            <a:ext cx="595313" cy="595313"/>
          </a:xfrm>
          <a:prstGeom prst="rect">
            <a:avLst/>
          </a:prstGeom>
        </p:spPr>
      </p:pic>
      <p:pic>
        <p:nvPicPr>
          <p:cNvPr id="20" name="Image 7" descr="preencoded.png">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776448" y="5084326"/>
            <a:ext cx="267891" cy="267891"/>
          </a:xfrm>
          <a:prstGeom prst="rect">
            <a:avLst/>
          </a:prstGeom>
        </p:spPr>
      </p:pic>
      <p:sp>
        <p:nvSpPr>
          <p:cNvPr id="21" name="Text 11"/>
          <p:cNvSpPr/>
          <p:nvPr/>
        </p:nvSpPr>
        <p:spPr>
          <a:xfrm>
            <a:off x="7612737" y="5714405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400"/>
              </a:lnSpc>
              <a:buNone/>
            </a:pPr>
            <a:r>
              <a:rPr lang="en-US" sz="1950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Funguje pod stresem</a:t>
            </a:r>
            <a:endParaRPr lang="en-US" sz="1950" dirty="0"/>
          </a:p>
        </p:txBody>
      </p:sp>
      <p:sp>
        <p:nvSpPr>
          <p:cNvPr id="22" name="Text 12"/>
          <p:cNvSpPr/>
          <p:nvPr/>
        </p:nvSpPr>
        <p:spPr>
          <a:xfrm>
            <a:off x="7612737" y="6143625"/>
            <a:ext cx="6025515" cy="6350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2500"/>
              </a:lnSpc>
              <a:buNone/>
            </a:pPr>
            <a:r>
              <a:rPr lang="en-US" sz="15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V krizové situaci, kdy selže logické myšlení, vizuální obrazy zůstávají dostupné a spolehlivé.</a:t>
            </a:r>
            <a:endParaRPr lang="en-US" sz="155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2528530"/>
            <a:ext cx="4961811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4850"/>
              </a:lnSpc>
              <a:buNone/>
            </a:pPr>
            <a:r>
              <a:rPr lang="en-US" sz="3900" dirty="0">
                <a:solidFill>
                  <a:srgbClr val="3257B8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Co je metoda háčků?</a:t>
            </a:r>
            <a:endParaRPr lang="en-US" sz="3900" dirty="0"/>
          </a:p>
        </p:txBody>
      </p:sp>
      <p:sp>
        <p:nvSpPr>
          <p:cNvPr id="3" name="Text 1"/>
          <p:cNvSpPr/>
          <p:nvPr/>
        </p:nvSpPr>
        <p:spPr>
          <a:xfrm>
            <a:off x="793790" y="3644622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400"/>
              </a:lnSpc>
              <a:buNone/>
            </a:pPr>
            <a:endParaRPr lang="en-US" sz="1950" dirty="0"/>
          </a:p>
        </p:txBody>
      </p:sp>
      <p:sp>
        <p:nvSpPr>
          <p:cNvPr id="4" name="Text 2"/>
          <p:cNvSpPr/>
          <p:nvPr/>
        </p:nvSpPr>
        <p:spPr>
          <a:xfrm>
            <a:off x="793790" y="4153138"/>
            <a:ext cx="6955631" cy="12701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marL="342900" indent="-342900">
              <a:lnSpc>
                <a:spcPts val="2500"/>
              </a:lnSpc>
              <a:buSzPct val="100000"/>
              <a:buChar char="•"/>
            </a:pPr>
            <a:r>
              <a:rPr lang="en-US" sz="15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každé číslo dostane svůj </a:t>
            </a:r>
            <a:pPr algn="l" indent="0" marL="0">
              <a:lnSpc>
                <a:spcPts val="2500"/>
              </a:lnSpc>
              <a:buNone/>
            </a:pPr>
            <a:r>
              <a:rPr lang="en-US" sz="155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stálý obraz</a:t>
            </a:r>
            <a:pPr algn="l" indent="0" marL="0">
              <a:lnSpc>
                <a:spcPts val="2500"/>
              </a:lnSpc>
              <a:buNone/>
            </a:pPr>
            <a:r>
              <a:rPr lang="en-US" sz="15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– tzv. háček. Na tento háček pak „zavěsíme" informaci, kterou si chceme zapamatovat. Čísla sama o sobě jsou abstraktní, ale konkrétní obrazy si mozek pamatuje snadno a spolehlivě.</a:t>
            </a:r>
            <a:endParaRPr lang="en-US" sz="1550" dirty="0"/>
          </a:p>
        </p:txBody>
      </p:sp>
      <p:sp>
        <p:nvSpPr>
          <p:cNvPr id="5" name="Text 3"/>
          <p:cNvSpPr/>
          <p:nvPr/>
        </p:nvSpPr>
        <p:spPr>
          <a:xfrm>
            <a:off x="8241149" y="3644622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400"/>
              </a:lnSpc>
              <a:buNone/>
            </a:pPr>
            <a:endParaRPr lang="en-US" sz="1950" dirty="0"/>
          </a:p>
        </p:txBody>
      </p:sp>
      <p:sp>
        <p:nvSpPr>
          <p:cNvPr id="6" name="Text 4"/>
          <p:cNvSpPr/>
          <p:nvPr/>
        </p:nvSpPr>
        <p:spPr>
          <a:xfrm>
            <a:off x="8241149" y="4153138"/>
            <a:ext cx="5602962" cy="14783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marL="342900" indent="-342900">
              <a:lnSpc>
                <a:spcPts val="2500"/>
              </a:lnSpc>
              <a:buSzPct val="100000"/>
              <a:buChar char="•"/>
            </a:pPr>
            <a:r>
              <a:rPr lang="en-US" sz="15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Mozek si lépe pamatuje </a:t>
            </a:r>
            <a:pPr algn="l" indent="0" marL="0">
              <a:lnSpc>
                <a:spcPts val="2500"/>
              </a:lnSpc>
              <a:buNone/>
            </a:pPr>
            <a:r>
              <a:rPr lang="en-US" sz="155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obrazy</a:t>
            </a:r>
            <a:pPr algn="l" indent="0" marL="0">
              <a:lnSpc>
                <a:spcPts val="2500"/>
              </a:lnSpc>
              <a:buNone/>
            </a:pPr>
            <a:r>
              <a:rPr lang="en-US" sz="15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než čísla nebo texty</a:t>
            </a:r>
            <a:endParaRPr lang="en-US" sz="1550" dirty="0"/>
          </a:p>
          <a:p>
            <a:pPr algn="l" marL="342900" indent="-342900">
              <a:lnSpc>
                <a:spcPts val="2500"/>
              </a:lnSpc>
              <a:buSzPct val="100000"/>
              <a:buChar char="•"/>
            </a:pPr>
            <a:r>
              <a:rPr lang="en-US" sz="15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Propojení dvou obrazů tvoří silnou paměťovou stopu</a:t>
            </a:r>
            <a:endParaRPr lang="en-US" sz="1550" dirty="0"/>
          </a:p>
          <a:p>
            <a:pPr algn="l" marL="342900" indent="-342900">
              <a:lnSpc>
                <a:spcPts val="2500"/>
              </a:lnSpc>
              <a:buSzPct val="100000"/>
              <a:buChar char="•"/>
            </a:pPr>
            <a:r>
              <a:rPr lang="en-US" sz="15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Metoda umožňuje vybavit </a:t>
            </a:r>
            <a:pPr algn="l" indent="0" marL="0">
              <a:lnSpc>
                <a:spcPts val="2500"/>
              </a:lnSpc>
              <a:buNone/>
            </a:pPr>
            <a:r>
              <a:rPr lang="en-US" sz="155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libovolný bod podle čísla</a:t>
            </a:r>
            <a:endParaRPr lang="en-US" sz="1550" dirty="0"/>
          </a:p>
          <a:p>
            <a:pPr algn="l" marL="342900" indent="-342900">
              <a:lnSpc>
                <a:spcPts val="2500"/>
              </a:lnSpc>
              <a:buSzPct val="100000"/>
              <a:buChar char="•"/>
            </a:pPr>
            <a:r>
              <a:rPr lang="en-US" sz="15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Zachovává přesné pořadí kroků</a:t>
            </a:r>
            <a:endParaRPr lang="en-US" sz="155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796052"/>
            <a:ext cx="4961811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4850"/>
              </a:lnSpc>
              <a:buNone/>
            </a:pPr>
            <a:r>
              <a:rPr lang="en-US" sz="3900" dirty="0">
                <a:solidFill>
                  <a:srgbClr val="3257B8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Číselné háčky 1–5</a:t>
            </a:r>
            <a:endParaRPr lang="en-US" sz="3900" dirty="0"/>
          </a:p>
        </p:txBody>
      </p:sp>
      <p:sp>
        <p:nvSpPr>
          <p:cNvPr id="3" name="Text 1"/>
          <p:cNvSpPr/>
          <p:nvPr/>
        </p:nvSpPr>
        <p:spPr>
          <a:xfrm>
            <a:off x="793790" y="1812965"/>
            <a:ext cx="130428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4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3790" y="2353747"/>
            <a:ext cx="1783199" cy="1783199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793790" y="4384953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400"/>
              </a:lnSpc>
              <a:buNone/>
            </a:pPr>
            <a:r>
              <a:rPr lang="en-US" sz="1950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1 – Svíčka</a:t>
            </a:r>
            <a:endParaRPr lang="en-US" sz="1950" dirty="0"/>
          </a:p>
        </p:txBody>
      </p:sp>
      <p:pic>
        <p:nvPicPr>
          <p:cNvPr id="6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6467" y="2353747"/>
            <a:ext cx="1783199" cy="1783199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4116467" y="4384953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400"/>
              </a:lnSpc>
              <a:buNone/>
            </a:pPr>
            <a:r>
              <a:rPr lang="en-US" sz="1950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2 – Labuť</a:t>
            </a:r>
            <a:endParaRPr lang="en-US" sz="1950" dirty="0"/>
          </a:p>
        </p:txBody>
      </p:sp>
      <p:pic>
        <p:nvPicPr>
          <p:cNvPr id="8" name="Image 2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9144" y="2353747"/>
            <a:ext cx="1783199" cy="1783199"/>
          </a:xfrm>
          <a:prstGeom prst="rect">
            <a:avLst/>
          </a:prstGeom>
        </p:spPr>
      </p:pic>
      <p:sp>
        <p:nvSpPr>
          <p:cNvPr id="9" name="Text 4"/>
          <p:cNvSpPr/>
          <p:nvPr/>
        </p:nvSpPr>
        <p:spPr>
          <a:xfrm>
            <a:off x="7439144" y="4384953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400"/>
              </a:lnSpc>
              <a:buNone/>
            </a:pPr>
            <a:r>
              <a:rPr lang="en-US" sz="1950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3 – Trojzubec</a:t>
            </a:r>
            <a:endParaRPr lang="en-US" sz="1950" dirty="0"/>
          </a:p>
        </p:txBody>
      </p:sp>
      <p:pic>
        <p:nvPicPr>
          <p:cNvPr id="10" name="Image 3" descr="preencoded.png">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61821" y="2353747"/>
            <a:ext cx="1783318" cy="1783318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10761821" y="4385072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400"/>
              </a:lnSpc>
              <a:buNone/>
            </a:pPr>
            <a:r>
              <a:rPr lang="en-US" sz="1950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4 – Židle</a:t>
            </a:r>
            <a:endParaRPr lang="en-US" sz="1950" dirty="0"/>
          </a:p>
        </p:txBody>
      </p:sp>
      <p:pic>
        <p:nvPicPr>
          <p:cNvPr id="12" name="Image 4" descr="preencoded.png">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790" y="5092065"/>
            <a:ext cx="1783199" cy="1783199"/>
          </a:xfrm>
          <a:prstGeom prst="rect">
            <a:avLst/>
          </a:prstGeom>
        </p:spPr>
      </p:pic>
      <p:sp>
        <p:nvSpPr>
          <p:cNvPr id="13" name="Text 6"/>
          <p:cNvSpPr/>
          <p:nvPr/>
        </p:nvSpPr>
        <p:spPr>
          <a:xfrm>
            <a:off x="793790" y="7123271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400"/>
              </a:lnSpc>
              <a:buNone/>
            </a:pPr>
            <a:r>
              <a:rPr lang="en-US" sz="1950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5 – Hák</a:t>
            </a:r>
            <a:endParaRPr lang="en-US" sz="195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796052"/>
            <a:ext cx="4961811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4850"/>
              </a:lnSpc>
              <a:buNone/>
            </a:pPr>
            <a:r>
              <a:rPr lang="en-US" sz="3900" dirty="0">
                <a:solidFill>
                  <a:srgbClr val="3257B8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Číselné háčky 6–10</a:t>
            </a:r>
            <a:endParaRPr lang="en-US" sz="3900" dirty="0"/>
          </a:p>
        </p:txBody>
      </p:sp>
      <p:sp>
        <p:nvSpPr>
          <p:cNvPr id="3" name="Text 1"/>
          <p:cNvSpPr/>
          <p:nvPr/>
        </p:nvSpPr>
        <p:spPr>
          <a:xfrm>
            <a:off x="793790" y="1812965"/>
            <a:ext cx="130428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4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3790" y="2353747"/>
            <a:ext cx="1783199" cy="1783199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793790" y="4384953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400"/>
              </a:lnSpc>
              <a:buNone/>
            </a:pPr>
            <a:r>
              <a:rPr lang="en-US" sz="1950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6 – Slon</a:t>
            </a:r>
            <a:endParaRPr lang="en-US" sz="1950" dirty="0"/>
          </a:p>
        </p:txBody>
      </p:sp>
      <p:pic>
        <p:nvPicPr>
          <p:cNvPr id="6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6467" y="2353747"/>
            <a:ext cx="1783199" cy="1783199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4116467" y="4384953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400"/>
              </a:lnSpc>
              <a:buNone/>
            </a:pPr>
            <a:r>
              <a:rPr lang="en-US" sz="1950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7 – Kosa</a:t>
            </a:r>
            <a:endParaRPr lang="en-US" sz="1950" dirty="0"/>
          </a:p>
        </p:txBody>
      </p:sp>
      <p:pic>
        <p:nvPicPr>
          <p:cNvPr id="8" name="Image 2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9144" y="2353747"/>
            <a:ext cx="1783199" cy="1783199"/>
          </a:xfrm>
          <a:prstGeom prst="rect">
            <a:avLst/>
          </a:prstGeom>
        </p:spPr>
      </p:pic>
      <p:sp>
        <p:nvSpPr>
          <p:cNvPr id="9" name="Text 4"/>
          <p:cNvSpPr/>
          <p:nvPr/>
        </p:nvSpPr>
        <p:spPr>
          <a:xfrm>
            <a:off x="7439144" y="4384953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400"/>
              </a:lnSpc>
              <a:buNone/>
            </a:pPr>
            <a:r>
              <a:rPr lang="en-US" sz="1950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8 – Sněhulák</a:t>
            </a:r>
            <a:endParaRPr lang="en-US" sz="1950" dirty="0"/>
          </a:p>
        </p:txBody>
      </p:sp>
      <p:pic>
        <p:nvPicPr>
          <p:cNvPr id="10" name="Image 3" descr="preencoded.png">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61821" y="2353747"/>
            <a:ext cx="1783318" cy="1783318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10761821" y="4385072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400"/>
              </a:lnSpc>
              <a:buNone/>
            </a:pPr>
            <a:r>
              <a:rPr lang="en-US" sz="1950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9 – Balón</a:t>
            </a:r>
            <a:endParaRPr lang="en-US" sz="1950" dirty="0"/>
          </a:p>
        </p:txBody>
      </p:sp>
      <p:pic>
        <p:nvPicPr>
          <p:cNvPr id="12" name="Image 4" descr="preencoded.png">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790" y="5092065"/>
            <a:ext cx="1783199" cy="1783199"/>
          </a:xfrm>
          <a:prstGeom prst="rect">
            <a:avLst/>
          </a:prstGeom>
        </p:spPr>
      </p:pic>
      <p:sp>
        <p:nvSpPr>
          <p:cNvPr id="13" name="Text 6"/>
          <p:cNvSpPr/>
          <p:nvPr/>
        </p:nvSpPr>
        <p:spPr>
          <a:xfrm>
            <a:off x="793790" y="7123271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400"/>
              </a:lnSpc>
              <a:buNone/>
            </a:pPr>
            <a:r>
              <a:rPr lang="en-US" sz="1950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10 – Talíř</a:t>
            </a:r>
            <a:endParaRPr lang="en-US" sz="195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1469827"/>
            <a:ext cx="9389983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4850"/>
              </a:lnSpc>
              <a:buNone/>
            </a:pPr>
            <a:r>
              <a:rPr lang="en-US" sz="3900" dirty="0">
                <a:solidFill>
                  <a:srgbClr val="3257B8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Kroky 1–4: Bezpečnostní opatření v bytě</a:t>
            </a:r>
            <a:endParaRPr lang="en-US" sz="3900" dirty="0"/>
          </a:p>
        </p:txBody>
      </p:sp>
      <p:sp>
        <p:nvSpPr>
          <p:cNvPr id="3" name="Shape 1"/>
          <p:cNvSpPr/>
          <p:nvPr/>
        </p:nvSpPr>
        <p:spPr>
          <a:xfrm>
            <a:off x="793790" y="2685217"/>
            <a:ext cx="6422231" cy="1789271"/>
          </a:xfrm>
          <a:prstGeom prst="roundRect">
            <a:avLst>
              <a:gd name="adj" fmla="val 6133"/>
            </a:avLst>
          </a:prstGeom>
          <a:solidFill>
            <a:srgbClr val="FBFCFE"/>
          </a:solidFill>
          <a:ln/>
        </p:spPr>
      </p:sp>
      <p:pic>
        <p:nvPicPr>
          <p:cNvPr id="4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3790" y="2662357"/>
            <a:ext cx="6422231" cy="91440"/>
          </a:xfrm>
          <a:prstGeom prst="rect">
            <a:avLst/>
          </a:prstGeom>
        </p:spPr>
      </p:pic>
      <p:pic>
        <p:nvPicPr>
          <p:cNvPr id="5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249" y="2387560"/>
            <a:ext cx="595313" cy="595313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3885843" y="2536388"/>
            <a:ext cx="238125" cy="297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3000"/>
              </a:lnSpc>
              <a:buNone/>
            </a:pPr>
            <a:r>
              <a:rPr lang="en-US" sz="1850" dirty="0">
                <a:solidFill>
                  <a:srgbClr val="FFFF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1</a:t>
            </a:r>
            <a:endParaRPr lang="en-US" sz="1850" dirty="0"/>
          </a:p>
        </p:txBody>
      </p:sp>
      <p:sp>
        <p:nvSpPr>
          <p:cNvPr id="7" name="Text 3"/>
          <p:cNvSpPr/>
          <p:nvPr/>
        </p:nvSpPr>
        <p:spPr>
          <a:xfrm>
            <a:off x="1015008" y="3181350"/>
            <a:ext cx="2480905" cy="3177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400"/>
              </a:lnSpc>
              <a:buNone/>
            </a:pPr>
            <a:r>
              <a:rPr lang="en-US" sz="1950" dirty="0">
                <a:solidFill>
                  <a:srgbClr val="000000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🕯️</a:t>
            </a:r>
            <a:pPr algn="l" indent="0" marL="0">
              <a:lnSpc>
                <a:spcPts val="2400"/>
              </a:lnSpc>
              <a:buNone/>
            </a:pPr>
            <a:r>
              <a:rPr lang="en-US" sz="1950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 Svíčka → Oheň</a:t>
            </a:r>
            <a:endParaRPr lang="en-US" sz="1950" dirty="0"/>
          </a:p>
        </p:txBody>
      </p:sp>
      <p:sp>
        <p:nvSpPr>
          <p:cNvPr id="8" name="Text 4"/>
          <p:cNvSpPr/>
          <p:nvPr/>
        </p:nvSpPr>
        <p:spPr>
          <a:xfrm>
            <a:off x="1015008" y="3618190"/>
            <a:ext cx="5979795" cy="6350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2500"/>
              </a:lnSpc>
              <a:buNone/>
            </a:pPr>
            <a:r>
              <a:rPr lang="en-US" sz="15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Uhasíme oheň v kamnech nebo krbu. Žádný otevřený oheň nesmí hořet bez dozoru.</a:t>
            </a:r>
            <a:endParaRPr lang="en-US" sz="1550" dirty="0"/>
          </a:p>
        </p:txBody>
      </p:sp>
      <p:sp>
        <p:nvSpPr>
          <p:cNvPr id="9" name="Shape 5"/>
          <p:cNvSpPr/>
          <p:nvPr/>
        </p:nvSpPr>
        <p:spPr>
          <a:xfrm>
            <a:off x="7414379" y="2685217"/>
            <a:ext cx="6422231" cy="1789271"/>
          </a:xfrm>
          <a:prstGeom prst="roundRect">
            <a:avLst>
              <a:gd name="adj" fmla="val 6133"/>
            </a:avLst>
          </a:prstGeom>
          <a:solidFill>
            <a:srgbClr val="FBFCFE"/>
          </a:solidFill>
          <a:ln/>
        </p:spPr>
      </p:sp>
      <p:pic>
        <p:nvPicPr>
          <p:cNvPr id="10" name="Image 2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4379" y="2662357"/>
            <a:ext cx="6422231" cy="91440"/>
          </a:xfrm>
          <a:prstGeom prst="rect">
            <a:avLst/>
          </a:prstGeom>
        </p:spPr>
      </p:pic>
      <p:pic>
        <p:nvPicPr>
          <p:cNvPr id="11" name="Image 3" descr="preencoded.png">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27838" y="2387560"/>
            <a:ext cx="595313" cy="595313"/>
          </a:xfrm>
          <a:prstGeom prst="rect">
            <a:avLst/>
          </a:prstGeom>
        </p:spPr>
      </p:pic>
      <p:sp>
        <p:nvSpPr>
          <p:cNvPr id="12" name="Text 6"/>
          <p:cNvSpPr/>
          <p:nvPr/>
        </p:nvSpPr>
        <p:spPr>
          <a:xfrm>
            <a:off x="10506432" y="2536388"/>
            <a:ext cx="238125" cy="297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3000"/>
              </a:lnSpc>
              <a:buNone/>
            </a:pPr>
            <a:r>
              <a:rPr lang="en-US" sz="1850" dirty="0">
                <a:solidFill>
                  <a:srgbClr val="FFFF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2</a:t>
            </a:r>
            <a:endParaRPr lang="en-US" sz="1850" dirty="0"/>
          </a:p>
        </p:txBody>
      </p:sp>
      <p:sp>
        <p:nvSpPr>
          <p:cNvPr id="13" name="Text 7"/>
          <p:cNvSpPr/>
          <p:nvPr/>
        </p:nvSpPr>
        <p:spPr>
          <a:xfrm>
            <a:off x="7635597" y="3181350"/>
            <a:ext cx="2495074" cy="3177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400"/>
              </a:lnSpc>
              <a:buNone/>
            </a:pPr>
            <a:r>
              <a:rPr lang="en-US" sz="1950" dirty="0">
                <a:solidFill>
                  <a:srgbClr val="000000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🦢</a:t>
            </a:r>
            <a:pPr algn="l" indent="0" marL="0">
              <a:lnSpc>
                <a:spcPts val="2400"/>
              </a:lnSpc>
              <a:buNone/>
            </a:pPr>
            <a:r>
              <a:rPr lang="en-US" sz="1950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 Labuť → Elektřina</a:t>
            </a:r>
            <a:endParaRPr lang="en-US" sz="1950" dirty="0"/>
          </a:p>
        </p:txBody>
      </p:sp>
      <p:sp>
        <p:nvSpPr>
          <p:cNvPr id="14" name="Text 8"/>
          <p:cNvSpPr/>
          <p:nvPr/>
        </p:nvSpPr>
        <p:spPr>
          <a:xfrm>
            <a:off x="7635597" y="3618190"/>
            <a:ext cx="5979795" cy="6350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2500"/>
              </a:lnSpc>
              <a:buNone/>
            </a:pPr>
            <a:r>
              <a:rPr lang="en-US" sz="15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Vypneme všechny elektrické spotřebiče – sporáky, počítače, nabíječky.</a:t>
            </a:r>
            <a:endParaRPr lang="en-US" sz="1550" dirty="0"/>
          </a:p>
        </p:txBody>
      </p:sp>
      <p:sp>
        <p:nvSpPr>
          <p:cNvPr id="15" name="Shape 9"/>
          <p:cNvSpPr/>
          <p:nvPr/>
        </p:nvSpPr>
        <p:spPr>
          <a:xfrm>
            <a:off x="793790" y="4970502"/>
            <a:ext cx="6422231" cy="1789271"/>
          </a:xfrm>
          <a:prstGeom prst="roundRect">
            <a:avLst>
              <a:gd name="adj" fmla="val 6133"/>
            </a:avLst>
          </a:prstGeom>
          <a:solidFill>
            <a:srgbClr val="FBFCFE"/>
          </a:solidFill>
          <a:ln/>
        </p:spPr>
      </p:sp>
      <p:pic>
        <p:nvPicPr>
          <p:cNvPr id="16" name="Image 4" descr="preencoded.png">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790" y="4947642"/>
            <a:ext cx="6422231" cy="91440"/>
          </a:xfrm>
          <a:prstGeom prst="rect">
            <a:avLst/>
          </a:prstGeom>
        </p:spPr>
      </p:pic>
      <p:pic>
        <p:nvPicPr>
          <p:cNvPr id="17" name="Image 5" descr="preencoded.png">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07249" y="4672846"/>
            <a:ext cx="595313" cy="595313"/>
          </a:xfrm>
          <a:prstGeom prst="rect">
            <a:avLst/>
          </a:prstGeom>
        </p:spPr>
      </p:pic>
      <p:sp>
        <p:nvSpPr>
          <p:cNvPr id="18" name="Text 10"/>
          <p:cNvSpPr/>
          <p:nvPr/>
        </p:nvSpPr>
        <p:spPr>
          <a:xfrm>
            <a:off x="3885843" y="4821674"/>
            <a:ext cx="238125" cy="297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3000"/>
              </a:lnSpc>
              <a:buNone/>
            </a:pPr>
            <a:r>
              <a:rPr lang="en-US" sz="1850" dirty="0">
                <a:solidFill>
                  <a:srgbClr val="FFFF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3</a:t>
            </a:r>
            <a:endParaRPr lang="en-US" sz="1850" dirty="0"/>
          </a:p>
        </p:txBody>
      </p:sp>
      <p:sp>
        <p:nvSpPr>
          <p:cNvPr id="19" name="Text 11"/>
          <p:cNvSpPr/>
          <p:nvPr/>
        </p:nvSpPr>
        <p:spPr>
          <a:xfrm>
            <a:off x="1015008" y="5466636"/>
            <a:ext cx="2504361" cy="3177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400"/>
              </a:lnSpc>
              <a:buNone/>
            </a:pPr>
            <a:r>
              <a:rPr lang="en-US" sz="1950" dirty="0">
                <a:solidFill>
                  <a:srgbClr val="000000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🔱</a:t>
            </a:r>
            <a:pPr algn="l" indent="0" marL="0">
              <a:lnSpc>
                <a:spcPts val="2400"/>
              </a:lnSpc>
              <a:buNone/>
            </a:pPr>
            <a:r>
              <a:rPr lang="en-US" sz="1950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 Trojzubec → Okna</a:t>
            </a:r>
            <a:endParaRPr lang="en-US" sz="1950" dirty="0"/>
          </a:p>
        </p:txBody>
      </p:sp>
      <p:sp>
        <p:nvSpPr>
          <p:cNvPr id="20" name="Text 12"/>
          <p:cNvSpPr/>
          <p:nvPr/>
        </p:nvSpPr>
        <p:spPr>
          <a:xfrm>
            <a:off x="1015008" y="5903476"/>
            <a:ext cx="5979795" cy="6350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2500"/>
              </a:lnSpc>
              <a:buNone/>
            </a:pPr>
            <a:r>
              <a:rPr lang="en-US" sz="15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Zavřeme všechna okna a dveře, abychom zabránili šíření kouře nebo chemikálií.</a:t>
            </a:r>
            <a:endParaRPr lang="en-US" sz="1550" dirty="0"/>
          </a:p>
        </p:txBody>
      </p:sp>
      <p:sp>
        <p:nvSpPr>
          <p:cNvPr id="21" name="Shape 13"/>
          <p:cNvSpPr/>
          <p:nvPr/>
        </p:nvSpPr>
        <p:spPr>
          <a:xfrm>
            <a:off x="7414379" y="4970502"/>
            <a:ext cx="6422231" cy="1789271"/>
          </a:xfrm>
          <a:prstGeom prst="roundRect">
            <a:avLst>
              <a:gd name="adj" fmla="val 6133"/>
            </a:avLst>
          </a:prstGeom>
          <a:solidFill>
            <a:srgbClr val="FBFCFE"/>
          </a:solidFill>
          <a:ln/>
        </p:spPr>
      </p:sp>
      <p:pic>
        <p:nvPicPr>
          <p:cNvPr id="22" name="Image 6" descr="preencoded.png">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14379" y="4947642"/>
            <a:ext cx="6422231" cy="91440"/>
          </a:xfrm>
          <a:prstGeom prst="rect">
            <a:avLst/>
          </a:prstGeom>
        </p:spPr>
      </p:pic>
      <p:pic>
        <p:nvPicPr>
          <p:cNvPr id="23" name="Image 7" descr="preencoded.png">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27838" y="4672846"/>
            <a:ext cx="595313" cy="595313"/>
          </a:xfrm>
          <a:prstGeom prst="rect">
            <a:avLst/>
          </a:prstGeom>
        </p:spPr>
      </p:pic>
      <p:sp>
        <p:nvSpPr>
          <p:cNvPr id="24" name="Text 14"/>
          <p:cNvSpPr/>
          <p:nvPr/>
        </p:nvSpPr>
        <p:spPr>
          <a:xfrm>
            <a:off x="10506432" y="4821674"/>
            <a:ext cx="238125" cy="297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3000"/>
              </a:lnSpc>
              <a:buNone/>
            </a:pPr>
            <a:r>
              <a:rPr lang="en-US" sz="1850" dirty="0">
                <a:solidFill>
                  <a:srgbClr val="FFFF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4</a:t>
            </a:r>
            <a:endParaRPr lang="en-US" sz="1850" dirty="0"/>
          </a:p>
        </p:txBody>
      </p:sp>
      <p:sp>
        <p:nvSpPr>
          <p:cNvPr id="25" name="Text 15"/>
          <p:cNvSpPr/>
          <p:nvPr/>
        </p:nvSpPr>
        <p:spPr>
          <a:xfrm>
            <a:off x="7635597" y="5466636"/>
            <a:ext cx="2700099" cy="3177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400"/>
              </a:lnSpc>
              <a:buNone/>
            </a:pPr>
            <a:r>
              <a:rPr lang="en-US" sz="1950" dirty="0">
                <a:solidFill>
                  <a:srgbClr val="000000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🪑</a:t>
            </a:r>
            <a:pPr algn="l" indent="0" marL="0">
              <a:lnSpc>
                <a:spcPts val="2400"/>
              </a:lnSpc>
              <a:buNone/>
            </a:pPr>
            <a:r>
              <a:rPr lang="en-US" sz="1950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 Židle → Voda a plyn</a:t>
            </a:r>
            <a:endParaRPr lang="en-US" sz="1950" dirty="0"/>
          </a:p>
        </p:txBody>
      </p:sp>
      <p:sp>
        <p:nvSpPr>
          <p:cNvPr id="26" name="Text 16"/>
          <p:cNvSpPr/>
          <p:nvPr/>
        </p:nvSpPr>
        <p:spPr>
          <a:xfrm>
            <a:off x="7635597" y="5903476"/>
            <a:ext cx="5979795" cy="6350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2500"/>
              </a:lnSpc>
              <a:buNone/>
            </a:pPr>
            <a:r>
              <a:rPr lang="en-US" sz="15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Uzavřeme přívod vody a plynu – hlavní uzávěry jsou zpravidla v chodbě nebo sklepě.</a:t>
            </a:r>
            <a:endParaRPr lang="en-US" sz="155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2562820"/>
            <a:ext cx="5728097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4850"/>
              </a:lnSpc>
              <a:buNone/>
            </a:pPr>
            <a:r>
              <a:rPr lang="en-US" sz="3900" dirty="0">
                <a:solidFill>
                  <a:srgbClr val="3257B8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Krok 5: Co si vzít s sebou</a:t>
            </a:r>
            <a:endParaRPr lang="en-US" sz="3900" dirty="0"/>
          </a:p>
        </p:txBody>
      </p:sp>
      <p:sp>
        <p:nvSpPr>
          <p:cNvPr id="3" name="Shape 1"/>
          <p:cNvSpPr/>
          <p:nvPr/>
        </p:nvSpPr>
        <p:spPr>
          <a:xfrm>
            <a:off x="793790" y="3877389"/>
            <a:ext cx="13042821" cy="1789271"/>
          </a:xfrm>
          <a:prstGeom prst="roundRect">
            <a:avLst>
              <a:gd name="adj" fmla="val 6133"/>
            </a:avLst>
          </a:prstGeom>
          <a:solidFill>
            <a:srgbClr val="FBFCFE"/>
          </a:solidFill>
          <a:ln/>
        </p:spPr>
      </p:sp>
      <p:pic>
        <p:nvPicPr>
          <p:cNvPr id="4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3790" y="3854529"/>
            <a:ext cx="13042821" cy="91440"/>
          </a:xfrm>
          <a:prstGeom prst="rect">
            <a:avLst/>
          </a:prstGeom>
        </p:spPr>
      </p:pic>
      <p:pic>
        <p:nvPicPr>
          <p:cNvPr id="5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7544" y="3579733"/>
            <a:ext cx="595313" cy="595313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7196137" y="3728561"/>
            <a:ext cx="238125" cy="297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3000"/>
              </a:lnSpc>
              <a:buNone/>
            </a:pPr>
            <a:r>
              <a:rPr lang="en-US" sz="1850" dirty="0">
                <a:solidFill>
                  <a:srgbClr val="FFFF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1</a:t>
            </a:r>
            <a:endParaRPr lang="en-US" sz="1850" dirty="0"/>
          </a:p>
        </p:txBody>
      </p:sp>
      <p:sp>
        <p:nvSpPr>
          <p:cNvPr id="7" name="Text 3"/>
          <p:cNvSpPr/>
          <p:nvPr/>
        </p:nvSpPr>
        <p:spPr>
          <a:xfrm>
            <a:off x="1015008" y="4373523"/>
            <a:ext cx="3699748" cy="3177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400"/>
              </a:lnSpc>
              <a:buNone/>
            </a:pPr>
            <a:r>
              <a:rPr lang="en-US" sz="1950" dirty="0">
                <a:solidFill>
                  <a:srgbClr val="000000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🪝</a:t>
            </a:r>
            <a:pPr algn="l" indent="0" marL="0">
              <a:lnSpc>
                <a:spcPts val="2400"/>
              </a:lnSpc>
              <a:buNone/>
            </a:pPr>
            <a:r>
              <a:rPr lang="en-US" sz="1950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 Hák → Evakuační zavazadlo</a:t>
            </a:r>
            <a:endParaRPr lang="en-US" sz="1950" dirty="0"/>
          </a:p>
        </p:txBody>
      </p:sp>
      <p:sp>
        <p:nvSpPr>
          <p:cNvPr id="8" name="Text 4"/>
          <p:cNvSpPr/>
          <p:nvPr/>
        </p:nvSpPr>
        <p:spPr>
          <a:xfrm>
            <a:off x="1015008" y="4810363"/>
            <a:ext cx="12600384" cy="6350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2500"/>
              </a:lnSpc>
              <a:buNone/>
            </a:pPr>
            <a:r>
              <a:rPr lang="en-US" sz="15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Pátý háček – hák – nám připomíná, že máme připravené evakuační zavazadlo a vezmeme ho s sebou. Zavazadlo by mělo být předem připraveno a uloženo na dostupném místě. Obsahuje: doklady, léky, hotovost, oblečení, vodu, svítilnu.</a:t>
            </a:r>
            <a:endParaRPr lang="en-US" sz="155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2245281"/>
            <a:ext cx="5849303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4850"/>
              </a:lnSpc>
              <a:buNone/>
            </a:pPr>
            <a:r>
              <a:rPr lang="en-US" sz="3900" dirty="0">
                <a:solidFill>
                  <a:srgbClr val="3257B8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Kroky 6–7: Ochrana osob</a:t>
            </a:r>
            <a:endParaRPr lang="en-US" sz="3900" dirty="0"/>
          </a:p>
        </p:txBody>
      </p:sp>
      <p:sp>
        <p:nvSpPr>
          <p:cNvPr id="3" name="Shape 1"/>
          <p:cNvSpPr/>
          <p:nvPr/>
        </p:nvSpPr>
        <p:spPr>
          <a:xfrm>
            <a:off x="793790" y="3559850"/>
            <a:ext cx="6422231" cy="2424351"/>
          </a:xfrm>
          <a:prstGeom prst="roundRect">
            <a:avLst>
              <a:gd name="adj" fmla="val 4526"/>
            </a:avLst>
          </a:prstGeom>
          <a:solidFill>
            <a:srgbClr val="FBFCFE"/>
          </a:solidFill>
          <a:ln/>
        </p:spPr>
      </p:sp>
      <p:pic>
        <p:nvPicPr>
          <p:cNvPr id="4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3790" y="3536990"/>
            <a:ext cx="6422231" cy="91440"/>
          </a:xfrm>
          <a:prstGeom prst="rect">
            <a:avLst/>
          </a:prstGeom>
        </p:spPr>
      </p:pic>
      <p:pic>
        <p:nvPicPr>
          <p:cNvPr id="5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249" y="3262193"/>
            <a:ext cx="595313" cy="595313"/>
          </a:xfrm>
          <a:prstGeom prst="rect">
            <a:avLst/>
          </a:prstGeom>
        </p:spPr>
      </p:pic>
      <p:pic>
        <p:nvPicPr>
          <p:cNvPr id="6" name="Image 2" descr="preencoded.png">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85843" y="3440787"/>
            <a:ext cx="238125" cy="238125"/>
          </a:xfrm>
          <a:prstGeom prst="rect">
            <a:avLst/>
          </a:prstGeom>
        </p:spPr>
      </p:pic>
      <p:sp>
        <p:nvSpPr>
          <p:cNvPr id="7" name="Text 2"/>
          <p:cNvSpPr/>
          <p:nvPr/>
        </p:nvSpPr>
        <p:spPr>
          <a:xfrm>
            <a:off x="1015008" y="4055983"/>
            <a:ext cx="3224927" cy="3177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400"/>
              </a:lnSpc>
              <a:buNone/>
            </a:pPr>
            <a:r>
              <a:rPr lang="en-US" sz="1950" dirty="0">
                <a:solidFill>
                  <a:srgbClr val="000000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🐘</a:t>
            </a:r>
            <a:pPr algn="l" indent="0" marL="0">
              <a:lnSpc>
                <a:spcPts val="2400"/>
              </a:lnSpc>
              <a:buNone/>
            </a:pPr>
            <a:r>
              <a:rPr lang="en-US" sz="1950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 Slon → Kartička pro děti</a:t>
            </a:r>
            <a:endParaRPr lang="en-US" sz="1950" dirty="0"/>
          </a:p>
        </p:txBody>
      </p:sp>
      <p:sp>
        <p:nvSpPr>
          <p:cNvPr id="8" name="Text 3"/>
          <p:cNvSpPr/>
          <p:nvPr/>
        </p:nvSpPr>
        <p:spPr>
          <a:xfrm>
            <a:off x="1015008" y="4492823"/>
            <a:ext cx="5979795" cy="12701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2500"/>
              </a:lnSpc>
              <a:buNone/>
            </a:pPr>
            <a:r>
              <a:rPr lang="en-US" sz="15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Slon si vždy pamatuje – připravíme dětem </a:t>
            </a:r>
            <a:pPr algn="l" indent="0" marL="0">
              <a:lnSpc>
                <a:spcPts val="2500"/>
              </a:lnSpc>
              <a:buNone/>
            </a:pPr>
            <a:r>
              <a:rPr lang="en-US" sz="155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kartičku s kontaktními údaji</a:t>
            </a:r>
            <a:pPr algn="l" indent="0" marL="0">
              <a:lnSpc>
                <a:spcPts val="2500"/>
              </a:lnSpc>
              <a:buNone/>
            </a:pPr>
            <a:r>
              <a:rPr lang="en-US" sz="15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: jméno dítěte, jméno rodiče, telefonní číslo a adresa. Kartička zůstane u dítěte po celou dobu evakuace. Děti mohou být zmatené a oddělené od rodičů – kartička je klíčová záchrana.</a:t>
            </a:r>
            <a:endParaRPr lang="en-US" sz="1550" dirty="0"/>
          </a:p>
        </p:txBody>
      </p:sp>
      <p:sp>
        <p:nvSpPr>
          <p:cNvPr id="9" name="Shape 4"/>
          <p:cNvSpPr/>
          <p:nvPr/>
        </p:nvSpPr>
        <p:spPr>
          <a:xfrm>
            <a:off x="7414379" y="3559850"/>
            <a:ext cx="6422231" cy="2424351"/>
          </a:xfrm>
          <a:prstGeom prst="roundRect">
            <a:avLst>
              <a:gd name="adj" fmla="val 4526"/>
            </a:avLst>
          </a:prstGeom>
          <a:solidFill>
            <a:srgbClr val="FBFCFE"/>
          </a:solidFill>
          <a:ln/>
        </p:spPr>
      </p:sp>
      <p:pic>
        <p:nvPicPr>
          <p:cNvPr id="10" name="Image 3" descr="preencoded.png">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4379" y="3536990"/>
            <a:ext cx="6422231" cy="91440"/>
          </a:xfrm>
          <a:prstGeom prst="rect">
            <a:avLst/>
          </a:prstGeom>
        </p:spPr>
      </p:pic>
      <p:pic>
        <p:nvPicPr>
          <p:cNvPr id="11" name="Image 4" descr="preencoded.png">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27838" y="3262193"/>
            <a:ext cx="595313" cy="595313"/>
          </a:xfrm>
          <a:prstGeom prst="rect">
            <a:avLst/>
          </a:prstGeom>
        </p:spPr>
      </p:pic>
      <p:pic>
        <p:nvPicPr>
          <p:cNvPr id="12" name="Image 5" descr="preencoded.png">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506432" y="3440787"/>
            <a:ext cx="238125" cy="238125"/>
          </a:xfrm>
          <a:prstGeom prst="rect">
            <a:avLst/>
          </a:prstGeom>
        </p:spPr>
      </p:pic>
      <p:sp>
        <p:nvSpPr>
          <p:cNvPr id="13" name="Text 5"/>
          <p:cNvSpPr/>
          <p:nvPr/>
        </p:nvSpPr>
        <p:spPr>
          <a:xfrm>
            <a:off x="7635597" y="4055983"/>
            <a:ext cx="3764637" cy="3177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400"/>
              </a:lnSpc>
              <a:buNone/>
            </a:pPr>
            <a:r>
              <a:rPr lang="en-US" sz="1950" dirty="0">
                <a:solidFill>
                  <a:srgbClr val="000000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🌾</a:t>
            </a:r>
            <a:pPr algn="l" indent="0" marL="0">
              <a:lnSpc>
                <a:spcPts val="2400"/>
              </a:lnSpc>
              <a:buNone/>
            </a:pPr>
            <a:r>
              <a:rPr lang="en-US" sz="1950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 Kosa → Upozorníme sousedy</a:t>
            </a:r>
            <a:endParaRPr lang="en-US" sz="1950" dirty="0"/>
          </a:p>
        </p:txBody>
      </p:sp>
      <p:sp>
        <p:nvSpPr>
          <p:cNvPr id="14" name="Text 6"/>
          <p:cNvSpPr/>
          <p:nvPr/>
        </p:nvSpPr>
        <p:spPr>
          <a:xfrm>
            <a:off x="7635597" y="4492823"/>
            <a:ext cx="5979795" cy="12701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2500"/>
              </a:lnSpc>
              <a:buNone/>
            </a:pPr>
            <a:r>
              <a:rPr lang="en-US" sz="15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Kosa symbolizuje dosah – upozorníme sousedy na hrozící nebezpečí. Zvláštní pozornost věnujeme </a:t>
            </a:r>
            <a:pPr algn="l" indent="0" marL="0">
              <a:lnSpc>
                <a:spcPts val="2500"/>
              </a:lnSpc>
              <a:buNone/>
            </a:pPr>
            <a:r>
              <a:rPr lang="en-US" sz="155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seniorům, osobám se zdravotním postižením</a:t>
            </a:r>
            <a:pPr algn="l" indent="0" marL="0">
              <a:lnSpc>
                <a:spcPts val="2500"/>
              </a:lnSpc>
              <a:buNone/>
            </a:pPr>
            <a:r>
              <a:rPr lang="en-US" sz="15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a lidem, kteří nemuseli slyšet varování. Nikdo by neměl být ponechán bez informace.</a:t>
            </a:r>
            <a:endParaRPr lang="en-US" sz="155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1586627"/>
            <a:ext cx="9174837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4850"/>
              </a:lnSpc>
              <a:buNone/>
            </a:pPr>
            <a:r>
              <a:rPr lang="en-US" sz="3900" dirty="0">
                <a:solidFill>
                  <a:srgbClr val="3257B8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Kroky 8–10: Před samotným odchodem</a:t>
            </a:r>
            <a:endParaRPr lang="en-US" sz="3900" dirty="0"/>
          </a:p>
        </p:txBody>
      </p:sp>
      <p:sp>
        <p:nvSpPr>
          <p:cNvPr id="3" name="Shape 1"/>
          <p:cNvSpPr/>
          <p:nvPr/>
        </p:nvSpPr>
        <p:spPr>
          <a:xfrm>
            <a:off x="793790" y="2901196"/>
            <a:ext cx="6422231" cy="1781651"/>
          </a:xfrm>
          <a:prstGeom prst="roundRect">
            <a:avLst>
              <a:gd name="adj" fmla="val 6159"/>
            </a:avLst>
          </a:prstGeom>
          <a:solidFill>
            <a:srgbClr val="FBFCFE"/>
          </a:solidFill>
          <a:ln/>
        </p:spPr>
      </p:sp>
      <p:pic>
        <p:nvPicPr>
          <p:cNvPr id="4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3790" y="2878336"/>
            <a:ext cx="6422231" cy="91440"/>
          </a:xfrm>
          <a:prstGeom prst="rect">
            <a:avLst/>
          </a:prstGeom>
        </p:spPr>
      </p:pic>
      <p:pic>
        <p:nvPicPr>
          <p:cNvPr id="5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249" y="2603540"/>
            <a:ext cx="595313" cy="595313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3885843" y="2752368"/>
            <a:ext cx="238125" cy="297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3000"/>
              </a:lnSpc>
              <a:buNone/>
            </a:pPr>
            <a:r>
              <a:rPr lang="en-US" sz="1850" dirty="0">
                <a:solidFill>
                  <a:srgbClr val="FFFF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1</a:t>
            </a:r>
            <a:endParaRPr lang="en-US" sz="1850" dirty="0"/>
          </a:p>
        </p:txBody>
      </p:sp>
      <p:sp>
        <p:nvSpPr>
          <p:cNvPr id="7" name="Text 3"/>
          <p:cNvSpPr/>
          <p:nvPr/>
        </p:nvSpPr>
        <p:spPr>
          <a:xfrm>
            <a:off x="1015008" y="3397329"/>
            <a:ext cx="312741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400"/>
              </a:lnSpc>
              <a:buNone/>
            </a:pPr>
            <a:r>
              <a:rPr lang="en-US" sz="1950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8 – Sněhulák → Zamknout</a:t>
            </a:r>
            <a:endParaRPr lang="en-US" sz="1950" dirty="0"/>
          </a:p>
        </p:txBody>
      </p:sp>
      <p:sp>
        <p:nvSpPr>
          <p:cNvPr id="8" name="Text 4"/>
          <p:cNvSpPr/>
          <p:nvPr/>
        </p:nvSpPr>
        <p:spPr>
          <a:xfrm>
            <a:off x="1015008" y="3826550"/>
            <a:ext cx="5979795" cy="6350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2500"/>
              </a:lnSpc>
              <a:buNone/>
            </a:pPr>
            <a:r>
              <a:rPr lang="en-US" sz="15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Zamkneme byt nebo dům. Ochráníme majetek a zároveň zabráníme vstupu nepovolaných osob.</a:t>
            </a:r>
            <a:endParaRPr lang="en-US" sz="1550" dirty="0"/>
          </a:p>
        </p:txBody>
      </p:sp>
      <p:sp>
        <p:nvSpPr>
          <p:cNvPr id="9" name="Shape 5"/>
          <p:cNvSpPr/>
          <p:nvPr/>
        </p:nvSpPr>
        <p:spPr>
          <a:xfrm>
            <a:off x="7414379" y="2901196"/>
            <a:ext cx="6422231" cy="1781651"/>
          </a:xfrm>
          <a:prstGeom prst="roundRect">
            <a:avLst>
              <a:gd name="adj" fmla="val 6159"/>
            </a:avLst>
          </a:prstGeom>
          <a:solidFill>
            <a:srgbClr val="FBFCFE"/>
          </a:solidFill>
          <a:ln/>
        </p:spPr>
      </p:sp>
      <p:pic>
        <p:nvPicPr>
          <p:cNvPr id="10" name="Image 2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4379" y="2878336"/>
            <a:ext cx="6422231" cy="91440"/>
          </a:xfrm>
          <a:prstGeom prst="rect">
            <a:avLst/>
          </a:prstGeom>
        </p:spPr>
      </p:pic>
      <p:pic>
        <p:nvPicPr>
          <p:cNvPr id="11" name="Image 3" descr="preencoded.png">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27838" y="2603540"/>
            <a:ext cx="595313" cy="595313"/>
          </a:xfrm>
          <a:prstGeom prst="rect">
            <a:avLst/>
          </a:prstGeom>
        </p:spPr>
      </p:pic>
      <p:sp>
        <p:nvSpPr>
          <p:cNvPr id="12" name="Text 6"/>
          <p:cNvSpPr/>
          <p:nvPr/>
        </p:nvSpPr>
        <p:spPr>
          <a:xfrm>
            <a:off x="10506432" y="2752368"/>
            <a:ext cx="238125" cy="297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3000"/>
              </a:lnSpc>
              <a:buNone/>
            </a:pPr>
            <a:r>
              <a:rPr lang="en-US" sz="1850" dirty="0">
                <a:solidFill>
                  <a:srgbClr val="FFFF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2</a:t>
            </a:r>
            <a:endParaRPr lang="en-US" sz="1850" dirty="0"/>
          </a:p>
        </p:txBody>
      </p:sp>
      <p:sp>
        <p:nvSpPr>
          <p:cNvPr id="13" name="Text 7"/>
          <p:cNvSpPr/>
          <p:nvPr/>
        </p:nvSpPr>
        <p:spPr>
          <a:xfrm>
            <a:off x="7635597" y="3397329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400"/>
              </a:lnSpc>
              <a:buNone/>
            </a:pPr>
            <a:r>
              <a:rPr lang="en-US" sz="1950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9 – Balón → Lístek</a:t>
            </a:r>
            <a:endParaRPr lang="en-US" sz="1950" dirty="0"/>
          </a:p>
        </p:txBody>
      </p:sp>
      <p:sp>
        <p:nvSpPr>
          <p:cNvPr id="14" name="Text 8"/>
          <p:cNvSpPr/>
          <p:nvPr/>
        </p:nvSpPr>
        <p:spPr>
          <a:xfrm>
            <a:off x="7635597" y="3826550"/>
            <a:ext cx="5979795" cy="6350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2500"/>
              </a:lnSpc>
              <a:buNone/>
            </a:pPr>
            <a:r>
              <a:rPr lang="en-US" sz="15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Necháme viditelný lístek s informací o tom, že jsme opustili byt a kdy se tak stalo.</a:t>
            </a:r>
            <a:endParaRPr lang="en-US" sz="1550" dirty="0"/>
          </a:p>
        </p:txBody>
      </p:sp>
      <p:sp>
        <p:nvSpPr>
          <p:cNvPr id="15" name="Shape 9"/>
          <p:cNvSpPr/>
          <p:nvPr/>
        </p:nvSpPr>
        <p:spPr>
          <a:xfrm>
            <a:off x="793790" y="5178862"/>
            <a:ext cx="13042821" cy="1464112"/>
          </a:xfrm>
          <a:prstGeom prst="roundRect">
            <a:avLst>
              <a:gd name="adj" fmla="val 7495"/>
            </a:avLst>
          </a:prstGeom>
          <a:solidFill>
            <a:srgbClr val="FBFCFE"/>
          </a:solidFill>
          <a:ln/>
        </p:spPr>
      </p:sp>
      <p:pic>
        <p:nvPicPr>
          <p:cNvPr id="16" name="Image 4" descr="preencoded.png">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790" y="5156002"/>
            <a:ext cx="13042821" cy="91440"/>
          </a:xfrm>
          <a:prstGeom prst="rect">
            <a:avLst/>
          </a:prstGeom>
        </p:spPr>
      </p:pic>
      <p:pic>
        <p:nvPicPr>
          <p:cNvPr id="17" name="Image 5" descr="preencoded.png">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7544" y="4881205"/>
            <a:ext cx="595313" cy="595313"/>
          </a:xfrm>
          <a:prstGeom prst="rect">
            <a:avLst/>
          </a:prstGeom>
        </p:spPr>
      </p:pic>
      <p:sp>
        <p:nvSpPr>
          <p:cNvPr id="18" name="Text 10"/>
          <p:cNvSpPr/>
          <p:nvPr/>
        </p:nvSpPr>
        <p:spPr>
          <a:xfrm>
            <a:off x="7196137" y="5030033"/>
            <a:ext cx="238125" cy="297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3000"/>
              </a:lnSpc>
              <a:buNone/>
            </a:pPr>
            <a:r>
              <a:rPr lang="en-US" sz="1850" dirty="0">
                <a:solidFill>
                  <a:srgbClr val="FFFF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3</a:t>
            </a:r>
            <a:endParaRPr lang="en-US" sz="1850" dirty="0"/>
          </a:p>
        </p:txBody>
      </p:sp>
      <p:sp>
        <p:nvSpPr>
          <p:cNvPr id="19" name="Text 11"/>
          <p:cNvSpPr/>
          <p:nvPr/>
        </p:nvSpPr>
        <p:spPr>
          <a:xfrm>
            <a:off x="1015008" y="5674995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400"/>
              </a:lnSpc>
              <a:buNone/>
            </a:pPr>
            <a:r>
              <a:rPr lang="en-US" sz="1950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10 – Talíř → Adresa</a:t>
            </a:r>
            <a:endParaRPr lang="en-US" sz="1950" dirty="0"/>
          </a:p>
        </p:txBody>
      </p:sp>
      <p:sp>
        <p:nvSpPr>
          <p:cNvPr id="20" name="Text 12"/>
          <p:cNvSpPr/>
          <p:nvPr/>
        </p:nvSpPr>
        <p:spPr>
          <a:xfrm>
            <a:off x="1015008" y="6104215"/>
            <a:ext cx="12600384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500"/>
              </a:lnSpc>
              <a:buNone/>
            </a:pPr>
            <a:r>
              <a:rPr lang="en-US" sz="15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Na lístek uvedeme přesnou adresu místa, kam odcházíme – usnadníme práci záchranářům.</a:t>
            </a:r>
            <a:endParaRPr lang="en-US" sz="155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30329" y="684609"/>
            <a:ext cx="10430589" cy="5705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4450"/>
              </a:lnSpc>
              <a:buNone/>
            </a:pPr>
            <a:r>
              <a:rPr lang="en-US" sz="3550" dirty="0">
                <a:solidFill>
                  <a:srgbClr val="3257B8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Celý seznam najednou – přehled všech 10 háčků</a:t>
            </a:r>
            <a:endParaRPr lang="en-US" sz="3550" dirty="0"/>
          </a:p>
        </p:txBody>
      </p:sp>
      <p:sp>
        <p:nvSpPr>
          <p:cNvPr id="3" name="Text 1"/>
          <p:cNvSpPr/>
          <p:nvPr/>
        </p:nvSpPr>
        <p:spPr>
          <a:xfrm>
            <a:off x="730329" y="1591032"/>
            <a:ext cx="13169741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Procvičte si celý seznam. Ke každému číslu si vybavte háček a z háčku odvoďte evakuační krok.</a:t>
            </a:r>
            <a:endParaRPr lang="en-US" sz="1400" dirty="0"/>
          </a:p>
        </p:txBody>
      </p:sp>
      <p:sp>
        <p:nvSpPr>
          <p:cNvPr id="4" name="Shape 2"/>
          <p:cNvSpPr/>
          <p:nvPr/>
        </p:nvSpPr>
        <p:spPr>
          <a:xfrm>
            <a:off x="730329" y="2060496"/>
            <a:ext cx="13169741" cy="5484495"/>
          </a:xfrm>
          <a:prstGeom prst="roundRect">
            <a:avLst>
              <a:gd name="adj" fmla="val 499"/>
            </a:avLst>
          </a:prstGeom>
          <a:noFill/>
          <a:ln w="7620">
            <a:solidFill>
              <a:srgbClr val="000000">
                <a:alpha val="8000"/>
              </a:srgbClr>
            </a:solidFill>
            <a:prstDash val="solid"/>
          </a:ln>
        </p:spPr>
      </p:sp>
      <p:sp>
        <p:nvSpPr>
          <p:cNvPr id="5" name="Shape 3"/>
          <p:cNvSpPr/>
          <p:nvPr/>
        </p:nvSpPr>
        <p:spPr>
          <a:xfrm>
            <a:off x="737949" y="2068116"/>
            <a:ext cx="13154501" cy="497205"/>
          </a:xfrm>
          <a:prstGeom prst="rect">
            <a:avLst/>
          </a:prstGeom>
          <a:solidFill>
            <a:srgbClr val="FFFFFF">
              <a:alpha val="4000"/>
            </a:srgbClr>
          </a:solidFill>
          <a:ln/>
        </p:spPr>
      </p:sp>
      <p:sp>
        <p:nvSpPr>
          <p:cNvPr id="6" name="Text 4"/>
          <p:cNvSpPr/>
          <p:nvPr/>
        </p:nvSpPr>
        <p:spPr>
          <a:xfrm>
            <a:off x="920710" y="2176463"/>
            <a:ext cx="946547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#</a:t>
            </a:r>
            <a:endParaRPr lang="en-US" sz="1400" dirty="0"/>
          </a:p>
        </p:txBody>
      </p:sp>
      <p:sp>
        <p:nvSpPr>
          <p:cNvPr id="7" name="Text 5"/>
          <p:cNvSpPr/>
          <p:nvPr/>
        </p:nvSpPr>
        <p:spPr>
          <a:xfrm>
            <a:off x="2239923" y="2176463"/>
            <a:ext cx="2258139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Háček</a:t>
            </a:r>
            <a:endParaRPr lang="en-US" sz="1400" dirty="0"/>
          </a:p>
        </p:txBody>
      </p:sp>
      <p:sp>
        <p:nvSpPr>
          <p:cNvPr id="8" name="Text 6"/>
          <p:cNvSpPr/>
          <p:nvPr/>
        </p:nvSpPr>
        <p:spPr>
          <a:xfrm>
            <a:off x="4870728" y="2176463"/>
            <a:ext cx="4231362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Evakuační krok</a:t>
            </a:r>
            <a:endParaRPr lang="en-US" sz="1400" dirty="0"/>
          </a:p>
        </p:txBody>
      </p:sp>
      <p:sp>
        <p:nvSpPr>
          <p:cNvPr id="9" name="Text 7"/>
          <p:cNvSpPr/>
          <p:nvPr/>
        </p:nvSpPr>
        <p:spPr>
          <a:xfrm>
            <a:off x="9474756" y="2176463"/>
            <a:ext cx="4235172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Skupina</a:t>
            </a:r>
            <a:endParaRPr lang="en-US" sz="1400" dirty="0"/>
          </a:p>
        </p:txBody>
      </p:sp>
      <p:sp>
        <p:nvSpPr>
          <p:cNvPr id="10" name="Shape 8"/>
          <p:cNvSpPr/>
          <p:nvPr/>
        </p:nvSpPr>
        <p:spPr>
          <a:xfrm>
            <a:off x="737949" y="2565321"/>
            <a:ext cx="13154501" cy="497205"/>
          </a:xfrm>
          <a:prstGeom prst="rect">
            <a:avLst/>
          </a:prstGeom>
          <a:solidFill>
            <a:srgbClr val="000000">
              <a:alpha val="4000"/>
            </a:srgbClr>
          </a:solidFill>
          <a:ln/>
        </p:spPr>
      </p:sp>
      <p:sp>
        <p:nvSpPr>
          <p:cNvPr id="11" name="Text 9"/>
          <p:cNvSpPr/>
          <p:nvPr/>
        </p:nvSpPr>
        <p:spPr>
          <a:xfrm>
            <a:off x="920710" y="2673668"/>
            <a:ext cx="946547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1</a:t>
            </a:r>
            <a:endParaRPr lang="en-US" sz="1400" dirty="0"/>
          </a:p>
        </p:txBody>
      </p:sp>
      <p:sp>
        <p:nvSpPr>
          <p:cNvPr id="12" name="Text 10"/>
          <p:cNvSpPr/>
          <p:nvPr/>
        </p:nvSpPr>
        <p:spPr>
          <a:xfrm>
            <a:off x="2239923" y="2673668"/>
            <a:ext cx="2258139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🕯️</a:t>
            </a:r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Svíčka</a:t>
            </a:r>
            <a:endParaRPr lang="en-US" sz="1400" dirty="0"/>
          </a:p>
        </p:txBody>
      </p:sp>
      <p:sp>
        <p:nvSpPr>
          <p:cNvPr id="13" name="Text 11"/>
          <p:cNvSpPr/>
          <p:nvPr/>
        </p:nvSpPr>
        <p:spPr>
          <a:xfrm>
            <a:off x="4870728" y="2673668"/>
            <a:ext cx="4231362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Uhasit oheň v kamnech / krbu</a:t>
            </a:r>
            <a:endParaRPr lang="en-US" sz="1400" dirty="0"/>
          </a:p>
        </p:txBody>
      </p:sp>
      <p:sp>
        <p:nvSpPr>
          <p:cNvPr id="14" name="Text 12"/>
          <p:cNvSpPr/>
          <p:nvPr/>
        </p:nvSpPr>
        <p:spPr>
          <a:xfrm>
            <a:off x="9474756" y="2673668"/>
            <a:ext cx="4235172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Bezpečnostní opatření</a:t>
            </a:r>
            <a:endParaRPr lang="en-US" sz="1400" dirty="0"/>
          </a:p>
        </p:txBody>
      </p:sp>
      <p:sp>
        <p:nvSpPr>
          <p:cNvPr id="15" name="Shape 13"/>
          <p:cNvSpPr/>
          <p:nvPr/>
        </p:nvSpPr>
        <p:spPr>
          <a:xfrm>
            <a:off x="737949" y="3062526"/>
            <a:ext cx="13154501" cy="497205"/>
          </a:xfrm>
          <a:prstGeom prst="rect">
            <a:avLst/>
          </a:prstGeom>
          <a:solidFill>
            <a:srgbClr val="FFFFFF">
              <a:alpha val="4000"/>
            </a:srgbClr>
          </a:solidFill>
          <a:ln/>
        </p:spPr>
      </p:sp>
      <p:sp>
        <p:nvSpPr>
          <p:cNvPr id="16" name="Text 14"/>
          <p:cNvSpPr/>
          <p:nvPr/>
        </p:nvSpPr>
        <p:spPr>
          <a:xfrm>
            <a:off x="920710" y="3170873"/>
            <a:ext cx="946547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2</a:t>
            </a:r>
            <a:endParaRPr lang="en-US" sz="1400" dirty="0"/>
          </a:p>
        </p:txBody>
      </p:sp>
      <p:sp>
        <p:nvSpPr>
          <p:cNvPr id="17" name="Text 15"/>
          <p:cNvSpPr/>
          <p:nvPr/>
        </p:nvSpPr>
        <p:spPr>
          <a:xfrm>
            <a:off x="2239923" y="3170873"/>
            <a:ext cx="2258139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🦢</a:t>
            </a:r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Labuť</a:t>
            </a:r>
            <a:endParaRPr lang="en-US" sz="1400" dirty="0"/>
          </a:p>
        </p:txBody>
      </p:sp>
      <p:sp>
        <p:nvSpPr>
          <p:cNvPr id="18" name="Text 16"/>
          <p:cNvSpPr/>
          <p:nvPr/>
        </p:nvSpPr>
        <p:spPr>
          <a:xfrm>
            <a:off x="4870728" y="3170873"/>
            <a:ext cx="4231362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Vypnout elektrické spotřebiče</a:t>
            </a:r>
            <a:endParaRPr lang="en-US" sz="1400" dirty="0"/>
          </a:p>
        </p:txBody>
      </p:sp>
      <p:sp>
        <p:nvSpPr>
          <p:cNvPr id="19" name="Text 17"/>
          <p:cNvSpPr/>
          <p:nvPr/>
        </p:nvSpPr>
        <p:spPr>
          <a:xfrm>
            <a:off x="9474756" y="3170873"/>
            <a:ext cx="4235172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Bezpečnostní opatření</a:t>
            </a:r>
            <a:endParaRPr lang="en-US" sz="1400" dirty="0"/>
          </a:p>
        </p:txBody>
      </p:sp>
      <p:sp>
        <p:nvSpPr>
          <p:cNvPr id="20" name="Shape 18"/>
          <p:cNvSpPr/>
          <p:nvPr/>
        </p:nvSpPr>
        <p:spPr>
          <a:xfrm>
            <a:off x="737949" y="3559731"/>
            <a:ext cx="13154501" cy="497205"/>
          </a:xfrm>
          <a:prstGeom prst="rect">
            <a:avLst/>
          </a:prstGeom>
          <a:solidFill>
            <a:srgbClr val="000000">
              <a:alpha val="4000"/>
            </a:srgbClr>
          </a:solidFill>
          <a:ln/>
        </p:spPr>
      </p:sp>
      <p:sp>
        <p:nvSpPr>
          <p:cNvPr id="21" name="Text 19"/>
          <p:cNvSpPr/>
          <p:nvPr/>
        </p:nvSpPr>
        <p:spPr>
          <a:xfrm>
            <a:off x="920710" y="3668078"/>
            <a:ext cx="946547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3</a:t>
            </a:r>
            <a:endParaRPr lang="en-US" sz="1400" dirty="0"/>
          </a:p>
        </p:txBody>
      </p:sp>
      <p:sp>
        <p:nvSpPr>
          <p:cNvPr id="22" name="Text 20"/>
          <p:cNvSpPr/>
          <p:nvPr/>
        </p:nvSpPr>
        <p:spPr>
          <a:xfrm>
            <a:off x="2239923" y="3668078"/>
            <a:ext cx="2258139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🔱</a:t>
            </a:r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Trojzubec</a:t>
            </a:r>
            <a:endParaRPr lang="en-US" sz="1400" dirty="0"/>
          </a:p>
        </p:txBody>
      </p:sp>
      <p:sp>
        <p:nvSpPr>
          <p:cNvPr id="23" name="Text 21"/>
          <p:cNvSpPr/>
          <p:nvPr/>
        </p:nvSpPr>
        <p:spPr>
          <a:xfrm>
            <a:off x="4870728" y="3668078"/>
            <a:ext cx="4231362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Zavřít okna a dveře</a:t>
            </a:r>
            <a:endParaRPr lang="en-US" sz="1400" dirty="0"/>
          </a:p>
        </p:txBody>
      </p:sp>
      <p:sp>
        <p:nvSpPr>
          <p:cNvPr id="24" name="Text 22"/>
          <p:cNvSpPr/>
          <p:nvPr/>
        </p:nvSpPr>
        <p:spPr>
          <a:xfrm>
            <a:off x="9474756" y="3668078"/>
            <a:ext cx="4235172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Bezpečnostní opatření</a:t>
            </a:r>
            <a:endParaRPr lang="en-US" sz="1400" dirty="0"/>
          </a:p>
        </p:txBody>
      </p:sp>
      <p:sp>
        <p:nvSpPr>
          <p:cNvPr id="25" name="Shape 23"/>
          <p:cNvSpPr/>
          <p:nvPr/>
        </p:nvSpPr>
        <p:spPr>
          <a:xfrm>
            <a:off x="737949" y="4056936"/>
            <a:ext cx="13154501" cy="497205"/>
          </a:xfrm>
          <a:prstGeom prst="rect">
            <a:avLst/>
          </a:prstGeom>
          <a:solidFill>
            <a:srgbClr val="FFFFFF">
              <a:alpha val="4000"/>
            </a:srgbClr>
          </a:solidFill>
          <a:ln/>
        </p:spPr>
      </p:sp>
      <p:sp>
        <p:nvSpPr>
          <p:cNvPr id="26" name="Text 24"/>
          <p:cNvSpPr/>
          <p:nvPr/>
        </p:nvSpPr>
        <p:spPr>
          <a:xfrm>
            <a:off x="920710" y="4165283"/>
            <a:ext cx="946547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4</a:t>
            </a:r>
            <a:endParaRPr lang="en-US" sz="1400" dirty="0"/>
          </a:p>
        </p:txBody>
      </p:sp>
      <p:sp>
        <p:nvSpPr>
          <p:cNvPr id="27" name="Text 25"/>
          <p:cNvSpPr/>
          <p:nvPr/>
        </p:nvSpPr>
        <p:spPr>
          <a:xfrm>
            <a:off x="2239923" y="4165283"/>
            <a:ext cx="2258139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🪑</a:t>
            </a:r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Židle</a:t>
            </a:r>
            <a:endParaRPr lang="en-US" sz="1400" dirty="0"/>
          </a:p>
        </p:txBody>
      </p:sp>
      <p:sp>
        <p:nvSpPr>
          <p:cNvPr id="28" name="Text 26"/>
          <p:cNvSpPr/>
          <p:nvPr/>
        </p:nvSpPr>
        <p:spPr>
          <a:xfrm>
            <a:off x="4870728" y="4165283"/>
            <a:ext cx="4231362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Uzavřít vodu a plyn</a:t>
            </a:r>
            <a:endParaRPr lang="en-US" sz="1400" dirty="0"/>
          </a:p>
        </p:txBody>
      </p:sp>
      <p:sp>
        <p:nvSpPr>
          <p:cNvPr id="29" name="Text 27"/>
          <p:cNvSpPr/>
          <p:nvPr/>
        </p:nvSpPr>
        <p:spPr>
          <a:xfrm>
            <a:off x="9474756" y="4165283"/>
            <a:ext cx="4235172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Bezpečnostní opatření</a:t>
            </a:r>
            <a:endParaRPr lang="en-US" sz="1400" dirty="0"/>
          </a:p>
        </p:txBody>
      </p:sp>
      <p:sp>
        <p:nvSpPr>
          <p:cNvPr id="30" name="Shape 28"/>
          <p:cNvSpPr/>
          <p:nvPr/>
        </p:nvSpPr>
        <p:spPr>
          <a:xfrm>
            <a:off x="737949" y="4554141"/>
            <a:ext cx="13154501" cy="497205"/>
          </a:xfrm>
          <a:prstGeom prst="rect">
            <a:avLst/>
          </a:prstGeom>
          <a:solidFill>
            <a:srgbClr val="000000">
              <a:alpha val="4000"/>
            </a:srgbClr>
          </a:solidFill>
          <a:ln/>
        </p:spPr>
      </p:sp>
      <p:sp>
        <p:nvSpPr>
          <p:cNvPr id="31" name="Text 29"/>
          <p:cNvSpPr/>
          <p:nvPr/>
        </p:nvSpPr>
        <p:spPr>
          <a:xfrm>
            <a:off x="920710" y="4662488"/>
            <a:ext cx="946547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5</a:t>
            </a:r>
            <a:endParaRPr lang="en-US" sz="1400" dirty="0"/>
          </a:p>
        </p:txBody>
      </p:sp>
      <p:sp>
        <p:nvSpPr>
          <p:cNvPr id="32" name="Text 30"/>
          <p:cNvSpPr/>
          <p:nvPr/>
        </p:nvSpPr>
        <p:spPr>
          <a:xfrm>
            <a:off x="2239923" y="4662488"/>
            <a:ext cx="2258139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🪝</a:t>
            </a:r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Hák</a:t>
            </a:r>
            <a:endParaRPr lang="en-US" sz="1400" dirty="0"/>
          </a:p>
        </p:txBody>
      </p:sp>
      <p:sp>
        <p:nvSpPr>
          <p:cNvPr id="33" name="Text 31"/>
          <p:cNvSpPr/>
          <p:nvPr/>
        </p:nvSpPr>
        <p:spPr>
          <a:xfrm>
            <a:off x="4870728" y="4662488"/>
            <a:ext cx="4231362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Vzít evakuační zavazadlo</a:t>
            </a:r>
            <a:endParaRPr lang="en-US" sz="1400" dirty="0"/>
          </a:p>
        </p:txBody>
      </p:sp>
      <p:sp>
        <p:nvSpPr>
          <p:cNvPr id="34" name="Text 32"/>
          <p:cNvSpPr/>
          <p:nvPr/>
        </p:nvSpPr>
        <p:spPr>
          <a:xfrm>
            <a:off x="9474756" y="4662488"/>
            <a:ext cx="4235172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Co s sebou</a:t>
            </a:r>
            <a:endParaRPr lang="en-US" sz="1400" dirty="0"/>
          </a:p>
        </p:txBody>
      </p:sp>
      <p:sp>
        <p:nvSpPr>
          <p:cNvPr id="35" name="Shape 33"/>
          <p:cNvSpPr/>
          <p:nvPr/>
        </p:nvSpPr>
        <p:spPr>
          <a:xfrm>
            <a:off x="737949" y="5051346"/>
            <a:ext cx="13154501" cy="497205"/>
          </a:xfrm>
          <a:prstGeom prst="rect">
            <a:avLst/>
          </a:prstGeom>
          <a:solidFill>
            <a:srgbClr val="FFFFFF">
              <a:alpha val="4000"/>
            </a:srgbClr>
          </a:solidFill>
          <a:ln/>
        </p:spPr>
      </p:sp>
      <p:sp>
        <p:nvSpPr>
          <p:cNvPr id="36" name="Text 34"/>
          <p:cNvSpPr/>
          <p:nvPr/>
        </p:nvSpPr>
        <p:spPr>
          <a:xfrm>
            <a:off x="920710" y="5159693"/>
            <a:ext cx="946547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6</a:t>
            </a:r>
            <a:endParaRPr lang="en-US" sz="1400" dirty="0"/>
          </a:p>
        </p:txBody>
      </p:sp>
      <p:sp>
        <p:nvSpPr>
          <p:cNvPr id="37" name="Text 35"/>
          <p:cNvSpPr/>
          <p:nvPr/>
        </p:nvSpPr>
        <p:spPr>
          <a:xfrm>
            <a:off x="2239923" y="5159693"/>
            <a:ext cx="2258139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🐘</a:t>
            </a:r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Slon</a:t>
            </a:r>
            <a:endParaRPr lang="en-US" sz="1400" dirty="0"/>
          </a:p>
        </p:txBody>
      </p:sp>
      <p:sp>
        <p:nvSpPr>
          <p:cNvPr id="38" name="Text 36"/>
          <p:cNvSpPr/>
          <p:nvPr/>
        </p:nvSpPr>
        <p:spPr>
          <a:xfrm>
            <a:off x="4870728" y="5159693"/>
            <a:ext cx="4231362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Kartička pro děti</a:t>
            </a:r>
            <a:endParaRPr lang="en-US" sz="1400" dirty="0"/>
          </a:p>
        </p:txBody>
      </p:sp>
      <p:sp>
        <p:nvSpPr>
          <p:cNvPr id="39" name="Text 37"/>
          <p:cNvSpPr/>
          <p:nvPr/>
        </p:nvSpPr>
        <p:spPr>
          <a:xfrm>
            <a:off x="9474756" y="5159693"/>
            <a:ext cx="4235172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Ochrana osob</a:t>
            </a:r>
            <a:endParaRPr lang="en-US" sz="1400" dirty="0"/>
          </a:p>
        </p:txBody>
      </p:sp>
      <p:sp>
        <p:nvSpPr>
          <p:cNvPr id="40" name="Shape 38"/>
          <p:cNvSpPr/>
          <p:nvPr/>
        </p:nvSpPr>
        <p:spPr>
          <a:xfrm>
            <a:off x="737949" y="5548551"/>
            <a:ext cx="13154501" cy="497205"/>
          </a:xfrm>
          <a:prstGeom prst="rect">
            <a:avLst/>
          </a:prstGeom>
          <a:solidFill>
            <a:srgbClr val="000000">
              <a:alpha val="4000"/>
            </a:srgbClr>
          </a:solidFill>
          <a:ln/>
        </p:spPr>
      </p:sp>
      <p:sp>
        <p:nvSpPr>
          <p:cNvPr id="41" name="Text 39"/>
          <p:cNvSpPr/>
          <p:nvPr/>
        </p:nvSpPr>
        <p:spPr>
          <a:xfrm>
            <a:off x="920710" y="5656898"/>
            <a:ext cx="946547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7</a:t>
            </a:r>
            <a:endParaRPr lang="en-US" sz="1400" dirty="0"/>
          </a:p>
        </p:txBody>
      </p:sp>
      <p:sp>
        <p:nvSpPr>
          <p:cNvPr id="42" name="Text 40"/>
          <p:cNvSpPr/>
          <p:nvPr/>
        </p:nvSpPr>
        <p:spPr>
          <a:xfrm>
            <a:off x="2239923" y="5656898"/>
            <a:ext cx="2258139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🌾</a:t>
            </a:r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Kosa</a:t>
            </a:r>
            <a:endParaRPr lang="en-US" sz="1400" dirty="0"/>
          </a:p>
        </p:txBody>
      </p:sp>
      <p:sp>
        <p:nvSpPr>
          <p:cNvPr id="43" name="Text 41"/>
          <p:cNvSpPr/>
          <p:nvPr/>
        </p:nvSpPr>
        <p:spPr>
          <a:xfrm>
            <a:off x="4870728" y="5656898"/>
            <a:ext cx="4231362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Upozornit sousedy</a:t>
            </a:r>
            <a:endParaRPr lang="en-US" sz="1400" dirty="0"/>
          </a:p>
        </p:txBody>
      </p:sp>
      <p:sp>
        <p:nvSpPr>
          <p:cNvPr id="44" name="Text 42"/>
          <p:cNvSpPr/>
          <p:nvPr/>
        </p:nvSpPr>
        <p:spPr>
          <a:xfrm>
            <a:off x="9474756" y="5656898"/>
            <a:ext cx="4235172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Ochrana osob</a:t>
            </a:r>
            <a:endParaRPr lang="en-US" sz="1400" dirty="0"/>
          </a:p>
        </p:txBody>
      </p:sp>
      <p:sp>
        <p:nvSpPr>
          <p:cNvPr id="45" name="Shape 43"/>
          <p:cNvSpPr/>
          <p:nvPr/>
        </p:nvSpPr>
        <p:spPr>
          <a:xfrm>
            <a:off x="737949" y="6045756"/>
            <a:ext cx="13154501" cy="497205"/>
          </a:xfrm>
          <a:prstGeom prst="rect">
            <a:avLst/>
          </a:prstGeom>
          <a:solidFill>
            <a:srgbClr val="FFFFFF">
              <a:alpha val="4000"/>
            </a:srgbClr>
          </a:solidFill>
          <a:ln/>
        </p:spPr>
      </p:sp>
      <p:sp>
        <p:nvSpPr>
          <p:cNvPr id="46" name="Text 44"/>
          <p:cNvSpPr/>
          <p:nvPr/>
        </p:nvSpPr>
        <p:spPr>
          <a:xfrm>
            <a:off x="920710" y="6154103"/>
            <a:ext cx="946547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8</a:t>
            </a:r>
            <a:endParaRPr lang="en-US" sz="1400" dirty="0"/>
          </a:p>
        </p:txBody>
      </p:sp>
      <p:sp>
        <p:nvSpPr>
          <p:cNvPr id="47" name="Text 45"/>
          <p:cNvSpPr/>
          <p:nvPr/>
        </p:nvSpPr>
        <p:spPr>
          <a:xfrm>
            <a:off x="2239923" y="6154103"/>
            <a:ext cx="2258139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☃️</a:t>
            </a:r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Sněhulák</a:t>
            </a:r>
            <a:endParaRPr lang="en-US" sz="1400" dirty="0"/>
          </a:p>
        </p:txBody>
      </p:sp>
      <p:sp>
        <p:nvSpPr>
          <p:cNvPr id="48" name="Text 46"/>
          <p:cNvSpPr/>
          <p:nvPr/>
        </p:nvSpPr>
        <p:spPr>
          <a:xfrm>
            <a:off x="4870728" y="6154103"/>
            <a:ext cx="4231362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Zamknout byt / dům</a:t>
            </a:r>
            <a:endParaRPr lang="en-US" sz="1400" dirty="0"/>
          </a:p>
        </p:txBody>
      </p:sp>
      <p:sp>
        <p:nvSpPr>
          <p:cNvPr id="49" name="Text 47"/>
          <p:cNvSpPr/>
          <p:nvPr/>
        </p:nvSpPr>
        <p:spPr>
          <a:xfrm>
            <a:off x="9474756" y="6154103"/>
            <a:ext cx="4235172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Před odchodem</a:t>
            </a:r>
            <a:endParaRPr lang="en-US" sz="1400" dirty="0"/>
          </a:p>
        </p:txBody>
      </p:sp>
      <p:sp>
        <p:nvSpPr>
          <p:cNvPr id="50" name="Shape 48"/>
          <p:cNvSpPr/>
          <p:nvPr/>
        </p:nvSpPr>
        <p:spPr>
          <a:xfrm>
            <a:off x="737949" y="6542961"/>
            <a:ext cx="13154501" cy="497205"/>
          </a:xfrm>
          <a:prstGeom prst="rect">
            <a:avLst/>
          </a:prstGeom>
          <a:solidFill>
            <a:srgbClr val="000000">
              <a:alpha val="4000"/>
            </a:srgbClr>
          </a:solidFill>
          <a:ln/>
        </p:spPr>
      </p:sp>
      <p:sp>
        <p:nvSpPr>
          <p:cNvPr id="51" name="Text 49"/>
          <p:cNvSpPr/>
          <p:nvPr/>
        </p:nvSpPr>
        <p:spPr>
          <a:xfrm>
            <a:off x="920710" y="6651307"/>
            <a:ext cx="946547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9</a:t>
            </a:r>
            <a:endParaRPr lang="en-US" sz="1400" dirty="0"/>
          </a:p>
        </p:txBody>
      </p:sp>
      <p:sp>
        <p:nvSpPr>
          <p:cNvPr id="52" name="Text 50"/>
          <p:cNvSpPr/>
          <p:nvPr/>
        </p:nvSpPr>
        <p:spPr>
          <a:xfrm>
            <a:off x="2239923" y="6651307"/>
            <a:ext cx="2258139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🎈</a:t>
            </a:r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Balón</a:t>
            </a:r>
            <a:endParaRPr lang="en-US" sz="1400" dirty="0"/>
          </a:p>
        </p:txBody>
      </p:sp>
      <p:sp>
        <p:nvSpPr>
          <p:cNvPr id="53" name="Text 51"/>
          <p:cNvSpPr/>
          <p:nvPr/>
        </p:nvSpPr>
        <p:spPr>
          <a:xfrm>
            <a:off x="4870728" y="6651307"/>
            <a:ext cx="4231362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Nechat lístek s informací</a:t>
            </a:r>
            <a:endParaRPr lang="en-US" sz="1400" dirty="0"/>
          </a:p>
        </p:txBody>
      </p:sp>
      <p:sp>
        <p:nvSpPr>
          <p:cNvPr id="54" name="Text 52"/>
          <p:cNvSpPr/>
          <p:nvPr/>
        </p:nvSpPr>
        <p:spPr>
          <a:xfrm>
            <a:off x="9474756" y="6651307"/>
            <a:ext cx="4235172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Před odchodem</a:t>
            </a:r>
            <a:endParaRPr lang="en-US" sz="1400" dirty="0"/>
          </a:p>
        </p:txBody>
      </p:sp>
      <p:sp>
        <p:nvSpPr>
          <p:cNvPr id="55" name="Shape 53"/>
          <p:cNvSpPr/>
          <p:nvPr/>
        </p:nvSpPr>
        <p:spPr>
          <a:xfrm>
            <a:off x="737949" y="7040166"/>
            <a:ext cx="13154501" cy="497205"/>
          </a:xfrm>
          <a:prstGeom prst="rect">
            <a:avLst/>
          </a:prstGeom>
          <a:solidFill>
            <a:srgbClr val="FFFFFF">
              <a:alpha val="4000"/>
            </a:srgbClr>
          </a:solidFill>
          <a:ln/>
        </p:spPr>
      </p:sp>
      <p:sp>
        <p:nvSpPr>
          <p:cNvPr id="56" name="Text 54"/>
          <p:cNvSpPr/>
          <p:nvPr/>
        </p:nvSpPr>
        <p:spPr>
          <a:xfrm>
            <a:off x="920710" y="7148512"/>
            <a:ext cx="946547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10</a:t>
            </a:r>
            <a:endParaRPr lang="en-US" sz="1400" dirty="0"/>
          </a:p>
        </p:txBody>
      </p:sp>
      <p:sp>
        <p:nvSpPr>
          <p:cNvPr id="57" name="Text 55"/>
          <p:cNvSpPr/>
          <p:nvPr/>
        </p:nvSpPr>
        <p:spPr>
          <a:xfrm>
            <a:off x="2239923" y="7148512"/>
            <a:ext cx="2258139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🍽️</a:t>
            </a:r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Talíř</a:t>
            </a:r>
            <a:endParaRPr lang="en-US" sz="1400" dirty="0"/>
          </a:p>
        </p:txBody>
      </p:sp>
      <p:sp>
        <p:nvSpPr>
          <p:cNvPr id="58" name="Text 56"/>
          <p:cNvSpPr/>
          <p:nvPr/>
        </p:nvSpPr>
        <p:spPr>
          <a:xfrm>
            <a:off x="4870728" y="7148512"/>
            <a:ext cx="4231362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Uvést adresu (kam jdeme)</a:t>
            </a:r>
            <a:endParaRPr lang="en-US" sz="1400" dirty="0"/>
          </a:p>
        </p:txBody>
      </p:sp>
      <p:sp>
        <p:nvSpPr>
          <p:cNvPr id="59" name="Text 57"/>
          <p:cNvSpPr/>
          <p:nvPr/>
        </p:nvSpPr>
        <p:spPr>
          <a:xfrm>
            <a:off x="9474756" y="7148512"/>
            <a:ext cx="4235172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indent="0" marL="0">
              <a:lnSpc>
                <a:spcPts val="2200"/>
              </a:lnSpc>
              <a:buNone/>
            </a:pPr>
            <a:r>
              <a:rPr lang="en-US" sz="1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Před odchodem</a:t>
            </a:r>
            <a:endParaRPr 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(16:9)</PresentationFormat>
  <Paragraphs>0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lastModifiedBy/>
  <cp:revision>1</cp:revision>
  <dcterms:created xsi:type="dcterms:W3CDTF">2026-03-18T10:50:37Z</dcterms:created>
  <dcterms:modified xsi:type="dcterms:W3CDTF">2026-03-18T10:50:37Z</dcterms:modified>
</cp:coreProperties>
</file>